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8" r:id="rId3"/>
    <p:sldId id="259" r:id="rId4"/>
    <p:sldId id="260" r:id="rId5"/>
    <p:sldId id="281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398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0072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398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9881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398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8543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398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0949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398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8037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398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2630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398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61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398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4035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398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96642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rgbClr val="177A5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9398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8867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pPr marL="9398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464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398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334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398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2807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398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582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398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787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398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4208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398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7861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398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3327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9398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82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1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73.jpg"/><Relationship Id="rId4" Type="http://schemas.openxmlformats.org/officeDocument/2006/relationships/image" Target="../media/image7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7" Type="http://schemas.openxmlformats.org/officeDocument/2006/relationships/image" Target="../media/image78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7.jpg"/><Relationship Id="rId5" Type="http://schemas.openxmlformats.org/officeDocument/2006/relationships/image" Target="../media/image74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80.jpg"/><Relationship Id="rId7" Type="http://schemas.openxmlformats.org/officeDocument/2006/relationships/image" Target="../media/image84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jp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jpg"/><Relationship Id="rId4" Type="http://schemas.openxmlformats.org/officeDocument/2006/relationships/image" Target="../media/image17.png"/><Relationship Id="rId9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95418"/>
            <a:ext cx="8558335" cy="1048082"/>
          </a:xfrm>
          <a:custGeom>
            <a:avLst/>
            <a:gdLst/>
            <a:ahLst/>
            <a:cxnLst/>
            <a:rect l="l" t="t" r="r" b="b"/>
            <a:pathLst>
              <a:path w="9144000" h="1350645">
                <a:moveTo>
                  <a:pt x="9143999" y="1350299"/>
                </a:moveTo>
                <a:lnTo>
                  <a:pt x="0" y="13502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350299"/>
                </a:lnTo>
                <a:close/>
              </a:path>
            </a:pathLst>
          </a:custGeom>
          <a:solidFill>
            <a:srgbClr val="177A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" y="1504950"/>
            <a:ext cx="8810870" cy="79143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65"/>
              </a:spcBef>
            </a:pPr>
            <a:r>
              <a:rPr sz="2600" spc="-5" dirty="0">
                <a:solidFill>
                  <a:srgbClr val="4D4D4D"/>
                </a:solidFill>
              </a:rPr>
              <a:t>Kaggle Competition:</a:t>
            </a:r>
            <a:br>
              <a:rPr lang="en-US" sz="2600" spc="-5" dirty="0">
                <a:solidFill>
                  <a:srgbClr val="4D4D4D"/>
                </a:solidFill>
              </a:rPr>
            </a:br>
            <a:r>
              <a:rPr sz="2600" spc="-10" dirty="0">
                <a:solidFill>
                  <a:srgbClr val="4D4D4D"/>
                </a:solidFill>
              </a:rPr>
              <a:t>Predicting </a:t>
            </a:r>
            <a:r>
              <a:rPr sz="2600" spc="-5" dirty="0">
                <a:solidFill>
                  <a:srgbClr val="4D4D4D"/>
                </a:solidFill>
              </a:rPr>
              <a:t>Housing </a:t>
            </a:r>
            <a:r>
              <a:rPr sz="2600" spc="-10" dirty="0">
                <a:solidFill>
                  <a:srgbClr val="4D4D4D"/>
                </a:solidFill>
              </a:rPr>
              <a:t>Sales </a:t>
            </a:r>
            <a:r>
              <a:rPr sz="2600" spc="-710" dirty="0">
                <a:solidFill>
                  <a:srgbClr val="4D4D4D"/>
                </a:solidFill>
              </a:rPr>
              <a:t> </a:t>
            </a:r>
            <a:r>
              <a:rPr sz="2600" spc="-10" dirty="0">
                <a:solidFill>
                  <a:srgbClr val="4D4D4D"/>
                </a:solidFill>
              </a:rPr>
              <a:t>Pric</a:t>
            </a:r>
            <a:r>
              <a:rPr lang="en-US" sz="2600" spc="-10" dirty="0">
                <a:solidFill>
                  <a:srgbClr val="4D4D4D"/>
                </a:solidFill>
              </a:rPr>
              <a:t>e</a:t>
            </a:r>
            <a:endParaRPr sz="2600" dirty="0"/>
          </a:p>
        </p:txBody>
      </p:sp>
      <p:sp>
        <p:nvSpPr>
          <p:cNvPr id="4" name="object 4"/>
          <p:cNvSpPr txBox="1"/>
          <p:nvPr/>
        </p:nvSpPr>
        <p:spPr>
          <a:xfrm>
            <a:off x="152400" y="3216156"/>
            <a:ext cx="396240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700" b="1" spc="-5" dirty="0">
                <a:latin typeface="Arial MT"/>
                <a:cs typeface="Arial MT"/>
              </a:rPr>
              <a:t>May 2023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b="1" dirty="0">
                <a:latin typeface="-apple-system"/>
              </a:rPr>
              <a:t>GitHub Account=</a:t>
            </a:r>
            <a:r>
              <a:rPr lang="en-IN" sz="2000" b="1" i="0" dirty="0">
                <a:effectLst/>
                <a:latin typeface="-apple-system"/>
              </a:rPr>
              <a:t>@Ankit-ai-lab!</a:t>
            </a:r>
            <a:endParaRPr lang="en-IN" sz="1400" b="1" i="0" dirty="0">
              <a:effectLst/>
              <a:latin typeface="-apple-system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330" y="361315"/>
            <a:ext cx="51892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Missing</a:t>
            </a:r>
            <a:r>
              <a:rPr spc="-25" dirty="0"/>
              <a:t> </a:t>
            </a:r>
            <a:r>
              <a:rPr spc="-5" dirty="0"/>
              <a:t>value</a:t>
            </a:r>
            <a:r>
              <a:rPr spc="-20" dirty="0"/>
              <a:t> </a:t>
            </a:r>
            <a:r>
              <a:rPr spc="-5" dirty="0"/>
              <a:t>imputation</a:t>
            </a:r>
            <a:r>
              <a:rPr spc="-25" dirty="0"/>
              <a:t> </a:t>
            </a:r>
            <a:r>
              <a:rPr spc="-5" dirty="0"/>
              <a:t>of</a:t>
            </a:r>
            <a:r>
              <a:rPr spc="-25" dirty="0"/>
              <a:t> </a:t>
            </a:r>
            <a:r>
              <a:rPr dirty="0"/>
              <a:t>train</a:t>
            </a:r>
            <a:r>
              <a:rPr spc="-25" dirty="0"/>
              <a:t> </a:t>
            </a:r>
            <a:r>
              <a:rPr spc="-5" dirty="0"/>
              <a:t>dataset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1091575" y="961787"/>
            <a:ext cx="2085975" cy="1935480"/>
            <a:chOff x="1091575" y="961787"/>
            <a:chExt cx="2085975" cy="1935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575" y="980837"/>
              <a:ext cx="2085449" cy="19160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575" y="961787"/>
              <a:ext cx="2085449" cy="191607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991774" y="1281000"/>
            <a:ext cx="1635760" cy="1278255"/>
          </a:xfrm>
          <a:prstGeom prst="rect">
            <a:avLst/>
          </a:prstGeom>
          <a:solidFill>
            <a:srgbClr val="BBDEC1">
              <a:alpha val="49798"/>
            </a:srgbClr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/>
              <a:cs typeface="Times New Roman"/>
            </a:endParaRPr>
          </a:p>
          <a:p>
            <a:pPr marL="328295" marR="320675" algn="ctr">
              <a:lnSpc>
                <a:spcPct val="100000"/>
              </a:lnSpc>
            </a:pP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N</a:t>
            </a:r>
            <a:r>
              <a:rPr sz="1000" b="1" dirty="0">
                <a:solidFill>
                  <a:srgbClr val="37761C"/>
                </a:solidFill>
                <a:latin typeface="Arial"/>
                <a:cs typeface="Arial"/>
              </a:rPr>
              <a:t>o</a:t>
            </a:r>
            <a:r>
              <a:rPr sz="1000" b="1" spc="-4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Alle</a:t>
            </a:r>
            <a:r>
              <a:rPr sz="1000" b="1" dirty="0">
                <a:solidFill>
                  <a:srgbClr val="37761C"/>
                </a:solidFill>
                <a:latin typeface="Arial"/>
                <a:cs typeface="Arial"/>
              </a:rPr>
              <a:t>y</a:t>
            </a:r>
            <a:r>
              <a:rPr sz="1000" b="1" spc="-4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Access  No</a:t>
            </a:r>
            <a:r>
              <a:rPr sz="1000" b="1" spc="-1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Pool</a:t>
            </a:r>
            <a:endParaRPr sz="1000">
              <a:latin typeface="Arial"/>
              <a:cs typeface="Arial"/>
            </a:endParaRPr>
          </a:p>
          <a:p>
            <a:pPr marL="436245" marR="429895" indent="635" algn="ctr">
              <a:lnSpc>
                <a:spcPct val="100000"/>
              </a:lnSpc>
            </a:pP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All Covered </a:t>
            </a:r>
            <a:r>
              <a:rPr sz="1000" b="1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No</a:t>
            </a:r>
            <a:r>
              <a:rPr sz="1000" b="1" spc="26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Fence </a:t>
            </a:r>
            <a:r>
              <a:rPr sz="1000" b="1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N</a:t>
            </a:r>
            <a:r>
              <a:rPr sz="1000" b="1" dirty="0">
                <a:solidFill>
                  <a:srgbClr val="37761C"/>
                </a:solidFill>
                <a:latin typeface="Arial"/>
                <a:cs typeface="Arial"/>
              </a:rPr>
              <a:t>o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 Fireplace  No</a:t>
            </a:r>
            <a:r>
              <a:rPr sz="1000" b="1" spc="-3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Garage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337" y="1021537"/>
            <a:ext cx="625475" cy="1861185"/>
          </a:xfrm>
          <a:prstGeom prst="rect">
            <a:avLst/>
          </a:prstGeom>
          <a:solidFill>
            <a:srgbClr val="177A5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marL="175895" marR="15875" indent="5715" algn="just">
              <a:lnSpc>
                <a:spcPts val="1050"/>
              </a:lnSpc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Pseudo  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Missing  </a:t>
            </a:r>
            <a:r>
              <a:rPr sz="900" b="1" spc="-15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4337" y="3088287"/>
            <a:ext cx="622300" cy="1880235"/>
          </a:xfrm>
          <a:prstGeom prst="rect">
            <a:avLst/>
          </a:prstGeom>
          <a:solidFill>
            <a:srgbClr val="177A5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imes New Roman"/>
              <a:cs typeface="Times New Roman"/>
            </a:endParaRPr>
          </a:p>
          <a:p>
            <a:pPr marL="173990" marR="13970" indent="-635" algn="ctr">
              <a:lnSpc>
                <a:spcPts val="1050"/>
              </a:lnSpc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Real 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 Missing  </a:t>
            </a:r>
            <a:r>
              <a:rPr sz="900" b="1" spc="-15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11450" y="3347749"/>
            <a:ext cx="1666875" cy="1278255"/>
          </a:xfrm>
          <a:prstGeom prst="rect">
            <a:avLst/>
          </a:prstGeom>
          <a:solidFill>
            <a:srgbClr val="BBDEC1">
              <a:alpha val="49798"/>
            </a:srgbClr>
          </a:solidFill>
        </p:spPr>
        <p:txBody>
          <a:bodyPr vert="horz" wrap="square" lIns="0" tIns="100330" rIns="0" bIns="0" rtlCol="0">
            <a:spAutoFit/>
          </a:bodyPr>
          <a:lstStyle/>
          <a:p>
            <a:pPr marL="339090" algn="just">
              <a:lnSpc>
                <a:spcPct val="100000"/>
              </a:lnSpc>
              <a:spcBef>
                <a:spcPts val="790"/>
              </a:spcBef>
            </a:pP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37</a:t>
            </a:r>
            <a:r>
              <a:rPr sz="1000" b="1" spc="-3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No</a:t>
            </a:r>
            <a:r>
              <a:rPr sz="1000" b="1" spc="-3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Basement</a:t>
            </a:r>
            <a:endParaRPr sz="1000">
              <a:latin typeface="Arial"/>
              <a:cs typeface="Arial"/>
            </a:endParaRPr>
          </a:p>
          <a:p>
            <a:pPr marL="128270" marR="107314" indent="-15875" algn="just">
              <a:lnSpc>
                <a:spcPct val="100000"/>
              </a:lnSpc>
            </a:pP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Id 949 misses Exposure </a:t>
            </a:r>
            <a:r>
              <a:rPr sz="1000" b="1" spc="-26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Id 333 misses </a:t>
            </a:r>
            <a:r>
              <a:rPr sz="1000" b="1" spc="-15" dirty="0">
                <a:solidFill>
                  <a:srgbClr val="37761C"/>
                </a:solidFill>
                <a:latin typeface="Arial"/>
                <a:cs typeface="Arial"/>
              </a:rPr>
              <a:t>FinType2 </a:t>
            </a:r>
            <a:r>
              <a:rPr sz="1000" b="1" spc="-26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259</a:t>
            </a:r>
            <a:r>
              <a:rPr sz="1000" b="1" spc="-2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miss</a:t>
            </a:r>
            <a:r>
              <a:rPr sz="1000" b="1" spc="-2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lot</a:t>
            </a:r>
            <a:r>
              <a:rPr sz="1000" b="1" spc="-1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Frontage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b="1" dirty="0">
                <a:solidFill>
                  <a:srgbClr val="37761C"/>
                </a:solidFill>
                <a:latin typeface="Arial"/>
                <a:cs typeface="Arial"/>
              </a:rPr>
              <a:t>8</a:t>
            </a:r>
            <a:r>
              <a:rPr sz="1000" b="1" spc="-5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miss</a:t>
            </a:r>
            <a:r>
              <a:rPr sz="1000" b="1" spc="-4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37761C"/>
                </a:solidFill>
                <a:latin typeface="Arial"/>
                <a:cs typeface="Arial"/>
              </a:rPr>
              <a:t>MasVnrType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b="1" dirty="0">
                <a:solidFill>
                  <a:srgbClr val="37761C"/>
                </a:solidFill>
                <a:latin typeface="Arial"/>
                <a:cs typeface="Arial"/>
              </a:rPr>
              <a:t>8</a:t>
            </a:r>
            <a:r>
              <a:rPr sz="1000" b="1" spc="-5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miss</a:t>
            </a:r>
            <a:r>
              <a:rPr sz="1000" b="1" spc="-5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7761C"/>
                </a:solidFill>
                <a:latin typeface="Arial"/>
                <a:cs typeface="Arial"/>
              </a:rPr>
              <a:t>MaxVnrArea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b="1" dirty="0">
                <a:solidFill>
                  <a:srgbClr val="37761C"/>
                </a:solidFill>
                <a:latin typeface="Arial"/>
                <a:cs typeface="Arial"/>
              </a:rPr>
              <a:t>1</a:t>
            </a:r>
            <a:r>
              <a:rPr sz="1000" b="1" spc="-5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Electrical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09826" y="1232900"/>
            <a:ext cx="2842895" cy="1315085"/>
          </a:xfrm>
          <a:custGeom>
            <a:avLst/>
            <a:gdLst/>
            <a:ahLst/>
            <a:cxnLst/>
            <a:rect l="l" t="t" r="r" b="b"/>
            <a:pathLst>
              <a:path w="2842895" h="1315085">
                <a:moveTo>
                  <a:pt x="2623418" y="1314599"/>
                </a:moveTo>
                <a:lnTo>
                  <a:pt x="0" y="1314589"/>
                </a:lnTo>
                <a:lnTo>
                  <a:pt x="23" y="219104"/>
                </a:lnTo>
                <a:lnTo>
                  <a:pt x="5810" y="168865"/>
                </a:lnTo>
                <a:lnTo>
                  <a:pt x="22293" y="122747"/>
                </a:lnTo>
                <a:lnTo>
                  <a:pt x="48158" y="82065"/>
                </a:lnTo>
                <a:lnTo>
                  <a:pt x="82089" y="48134"/>
                </a:lnTo>
                <a:lnTo>
                  <a:pt x="122771" y="22270"/>
                </a:lnTo>
                <a:lnTo>
                  <a:pt x="168889" y="5786"/>
                </a:lnTo>
                <a:lnTo>
                  <a:pt x="219127" y="0"/>
                </a:lnTo>
                <a:lnTo>
                  <a:pt x="2842547" y="17"/>
                </a:lnTo>
                <a:lnTo>
                  <a:pt x="2842523" y="1095495"/>
                </a:lnTo>
                <a:lnTo>
                  <a:pt x="2836737" y="1145734"/>
                </a:lnTo>
                <a:lnTo>
                  <a:pt x="2820253" y="1191852"/>
                </a:lnTo>
                <a:lnTo>
                  <a:pt x="2794389" y="1232534"/>
                </a:lnTo>
                <a:lnTo>
                  <a:pt x="2760458" y="1266465"/>
                </a:lnTo>
                <a:lnTo>
                  <a:pt x="2719775" y="1292329"/>
                </a:lnTo>
                <a:lnTo>
                  <a:pt x="2673657" y="1308813"/>
                </a:lnTo>
                <a:lnTo>
                  <a:pt x="2623418" y="13145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57922" y="1765612"/>
            <a:ext cx="15449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Impute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with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‘No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***’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03500" y="2942887"/>
            <a:ext cx="955675" cy="299085"/>
          </a:xfrm>
          <a:prstGeom prst="rect">
            <a:avLst/>
          </a:prstGeom>
          <a:solidFill>
            <a:srgbClr val="177A57"/>
          </a:solidFill>
        </p:spPr>
        <p:txBody>
          <a:bodyPr vert="horz" wrap="square" lIns="0" tIns="67945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53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09850" y="3311337"/>
            <a:ext cx="942975" cy="352425"/>
          </a:xfrm>
          <a:prstGeom prst="rect">
            <a:avLst/>
          </a:prstGeom>
          <a:solidFill>
            <a:srgbClr val="EEEEEE"/>
          </a:solidFill>
          <a:ln w="12699">
            <a:solidFill>
              <a:srgbClr val="E1E1E1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106045" marR="94615" indent="-6985">
              <a:lnSpc>
                <a:spcPts val="1050"/>
              </a:lnSpc>
              <a:spcBef>
                <a:spcPts val="320"/>
              </a:spcBef>
            </a:pPr>
            <a:r>
              <a:rPr sz="900" spc="-5" dirty="0">
                <a:latin typeface="Arial MT"/>
                <a:cs typeface="Arial MT"/>
              </a:rPr>
              <a:t>BsmtExposure  BsmtFin</a:t>
            </a:r>
            <a:r>
              <a:rPr sz="900" spc="-55" dirty="0">
                <a:latin typeface="Arial MT"/>
                <a:cs typeface="Arial MT"/>
              </a:rPr>
              <a:t>T</a:t>
            </a:r>
            <a:r>
              <a:rPr sz="900" dirty="0">
                <a:latin typeface="Arial MT"/>
                <a:cs typeface="Arial MT"/>
              </a:rPr>
              <a:t>ype2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59924" y="2942887"/>
            <a:ext cx="955675" cy="299085"/>
          </a:xfrm>
          <a:prstGeom prst="rect">
            <a:avLst/>
          </a:prstGeom>
          <a:solidFill>
            <a:srgbClr val="177A57"/>
          </a:solidFill>
        </p:spPr>
        <p:txBody>
          <a:bodyPr vert="horz" wrap="square" lIns="0" tIns="6794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53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Group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66274" y="3311337"/>
            <a:ext cx="942975" cy="352425"/>
          </a:xfrm>
          <a:prstGeom prst="rect">
            <a:avLst/>
          </a:prstGeom>
          <a:solidFill>
            <a:srgbClr val="EEEEEE"/>
          </a:solidFill>
          <a:ln w="12699">
            <a:solidFill>
              <a:srgbClr val="E1E1E1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244475" marR="104775" indent="-132715">
              <a:lnSpc>
                <a:spcPts val="1050"/>
              </a:lnSpc>
              <a:spcBef>
                <a:spcPts val="320"/>
              </a:spcBef>
            </a:pPr>
            <a:r>
              <a:rPr sz="900" spc="-5" dirty="0">
                <a:latin typeface="Arial MT"/>
                <a:cs typeface="Arial MT"/>
              </a:rPr>
              <a:t>Neighborhood  </a:t>
            </a:r>
            <a:r>
              <a:rPr sz="900" spc="-15" dirty="0">
                <a:latin typeface="Arial MT"/>
                <a:cs typeface="Arial MT"/>
              </a:rPr>
              <a:t>YearBuilt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16350" y="2942887"/>
            <a:ext cx="955675" cy="299085"/>
          </a:xfrm>
          <a:prstGeom prst="rect">
            <a:avLst/>
          </a:prstGeom>
          <a:solidFill>
            <a:srgbClr val="177A57"/>
          </a:solidFill>
        </p:spPr>
        <p:txBody>
          <a:bodyPr vert="horz" wrap="square" lIns="0" tIns="67945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53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Imputation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22700" y="3311337"/>
            <a:ext cx="942975" cy="352425"/>
          </a:xfrm>
          <a:prstGeom prst="rect">
            <a:avLst/>
          </a:prstGeom>
          <a:solidFill>
            <a:srgbClr val="EEEEEE"/>
          </a:solidFill>
          <a:ln w="12699">
            <a:solidFill>
              <a:srgbClr val="E1E1E1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900" dirty="0">
                <a:latin typeface="Arial MT"/>
                <a:cs typeface="Arial MT"/>
              </a:rPr>
              <a:t>Mode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09850" y="3739751"/>
            <a:ext cx="942975" cy="275590"/>
          </a:xfrm>
          <a:prstGeom prst="rect">
            <a:avLst/>
          </a:prstGeom>
          <a:solidFill>
            <a:srgbClr val="EEEEEE"/>
          </a:solidFill>
          <a:ln w="12699">
            <a:solidFill>
              <a:srgbClr val="E1E1E1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520"/>
              </a:spcBef>
            </a:pPr>
            <a:r>
              <a:rPr sz="900" spc="-5" dirty="0">
                <a:latin typeface="Arial MT"/>
                <a:cs typeface="Arial MT"/>
              </a:rPr>
              <a:t>LotFrontage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09850" y="4091037"/>
            <a:ext cx="942975" cy="352425"/>
          </a:xfrm>
          <a:prstGeom prst="rect">
            <a:avLst/>
          </a:prstGeom>
          <a:solidFill>
            <a:srgbClr val="EEEEEE"/>
          </a:solidFill>
          <a:ln w="12699">
            <a:solidFill>
              <a:srgbClr val="E1E1E1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3670" marR="142875" indent="-3175">
              <a:lnSpc>
                <a:spcPts val="1050"/>
              </a:lnSpc>
              <a:spcBef>
                <a:spcPts val="325"/>
              </a:spcBef>
            </a:pPr>
            <a:r>
              <a:rPr sz="900" dirty="0">
                <a:latin typeface="Arial MT"/>
                <a:cs typeface="Arial MT"/>
              </a:rPr>
              <a:t>MasVnr</a:t>
            </a:r>
            <a:r>
              <a:rPr sz="900" spc="-50" dirty="0">
                <a:latin typeface="Arial MT"/>
                <a:cs typeface="Arial MT"/>
              </a:rPr>
              <a:t>T</a:t>
            </a:r>
            <a:r>
              <a:rPr sz="900" dirty="0">
                <a:latin typeface="Arial MT"/>
                <a:cs typeface="Arial MT"/>
              </a:rPr>
              <a:t>ype  MasVnrArea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66274" y="3739751"/>
            <a:ext cx="942975" cy="275590"/>
          </a:xfrm>
          <a:prstGeom prst="rect">
            <a:avLst/>
          </a:prstGeom>
          <a:solidFill>
            <a:srgbClr val="EEEEEE"/>
          </a:solidFill>
          <a:ln w="12699">
            <a:solidFill>
              <a:srgbClr val="E1E1E1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520"/>
              </a:spcBef>
            </a:pPr>
            <a:r>
              <a:rPr sz="900" spc="-5" dirty="0">
                <a:latin typeface="Arial MT"/>
                <a:cs typeface="Arial MT"/>
              </a:rPr>
              <a:t>Neighborhood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22700" y="3739751"/>
            <a:ext cx="942975" cy="275590"/>
          </a:xfrm>
          <a:prstGeom prst="rect">
            <a:avLst/>
          </a:prstGeom>
          <a:solidFill>
            <a:srgbClr val="EEEEEE"/>
          </a:solidFill>
          <a:ln w="12699">
            <a:solidFill>
              <a:srgbClr val="E1E1E1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520"/>
              </a:spcBef>
            </a:pPr>
            <a:r>
              <a:rPr sz="900" dirty="0">
                <a:latin typeface="Arial MT"/>
                <a:cs typeface="Arial MT"/>
              </a:rPr>
              <a:t>Median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66274" y="4091037"/>
            <a:ext cx="942975" cy="352425"/>
          </a:xfrm>
          <a:prstGeom prst="rect">
            <a:avLst/>
          </a:prstGeom>
          <a:solidFill>
            <a:srgbClr val="EEEEEE"/>
          </a:solidFill>
          <a:ln w="12699">
            <a:solidFill>
              <a:srgbClr val="E1E1E1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244475" marR="104775" indent="-132715">
              <a:lnSpc>
                <a:spcPts val="1050"/>
              </a:lnSpc>
              <a:spcBef>
                <a:spcPts val="325"/>
              </a:spcBef>
            </a:pPr>
            <a:r>
              <a:rPr sz="900" spc="-5" dirty="0">
                <a:latin typeface="Arial MT"/>
                <a:cs typeface="Arial MT"/>
              </a:rPr>
              <a:t>Neighborhood  </a:t>
            </a:r>
            <a:r>
              <a:rPr sz="900" spc="-15" dirty="0">
                <a:latin typeface="Arial MT"/>
                <a:cs typeface="Arial MT"/>
              </a:rPr>
              <a:t>YearBuilt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22700" y="4091037"/>
            <a:ext cx="942975" cy="352425"/>
          </a:xfrm>
          <a:prstGeom prst="rect">
            <a:avLst/>
          </a:prstGeom>
          <a:solidFill>
            <a:srgbClr val="EEEEEE"/>
          </a:solidFill>
          <a:ln w="12699">
            <a:solidFill>
              <a:srgbClr val="E1E1E1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900" dirty="0">
                <a:latin typeface="Arial MT"/>
                <a:cs typeface="Arial MT"/>
              </a:rPr>
              <a:t>Mode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511812" y="3261287"/>
            <a:ext cx="213995" cy="1232535"/>
            <a:chOff x="3511812" y="3261287"/>
            <a:chExt cx="213995" cy="1232535"/>
          </a:xfrm>
        </p:grpSpPr>
        <p:sp>
          <p:nvSpPr>
            <p:cNvPr id="25" name="object 25"/>
            <p:cNvSpPr/>
            <p:nvPr/>
          </p:nvSpPr>
          <p:spPr>
            <a:xfrm>
              <a:off x="3516574" y="3266049"/>
              <a:ext cx="204470" cy="1223010"/>
            </a:xfrm>
            <a:custGeom>
              <a:avLst/>
              <a:gdLst/>
              <a:ahLst/>
              <a:cxnLst/>
              <a:rect l="l" t="t" r="r" b="b"/>
              <a:pathLst>
                <a:path w="204470" h="1223010">
                  <a:moveTo>
                    <a:pt x="0" y="1222499"/>
                  </a:moveTo>
                  <a:lnTo>
                    <a:pt x="0" y="0"/>
                  </a:lnTo>
                  <a:lnTo>
                    <a:pt x="204299" y="623438"/>
                  </a:lnTo>
                  <a:lnTo>
                    <a:pt x="0" y="1222499"/>
                  </a:lnTo>
                  <a:close/>
                </a:path>
              </a:pathLst>
            </a:custGeom>
            <a:solidFill>
              <a:srgbClr val="177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16574" y="3266049"/>
              <a:ext cx="204470" cy="1223010"/>
            </a:xfrm>
            <a:custGeom>
              <a:avLst/>
              <a:gdLst/>
              <a:ahLst/>
              <a:cxnLst/>
              <a:rect l="l" t="t" r="r" b="b"/>
              <a:pathLst>
                <a:path w="204470" h="1223010">
                  <a:moveTo>
                    <a:pt x="0" y="0"/>
                  </a:moveTo>
                  <a:lnTo>
                    <a:pt x="204299" y="623438"/>
                  </a:lnTo>
                  <a:lnTo>
                    <a:pt x="0" y="1222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515587" y="1336087"/>
            <a:ext cx="213995" cy="1232535"/>
            <a:chOff x="3515587" y="1336087"/>
            <a:chExt cx="213995" cy="1232535"/>
          </a:xfrm>
        </p:grpSpPr>
        <p:sp>
          <p:nvSpPr>
            <p:cNvPr id="28" name="object 28"/>
            <p:cNvSpPr/>
            <p:nvPr/>
          </p:nvSpPr>
          <p:spPr>
            <a:xfrm>
              <a:off x="3520349" y="1340850"/>
              <a:ext cx="204470" cy="1223010"/>
            </a:xfrm>
            <a:custGeom>
              <a:avLst/>
              <a:gdLst/>
              <a:ahLst/>
              <a:cxnLst/>
              <a:rect l="l" t="t" r="r" b="b"/>
              <a:pathLst>
                <a:path w="204470" h="1223010">
                  <a:moveTo>
                    <a:pt x="0" y="1222499"/>
                  </a:moveTo>
                  <a:lnTo>
                    <a:pt x="0" y="0"/>
                  </a:lnTo>
                  <a:lnTo>
                    <a:pt x="204299" y="623438"/>
                  </a:lnTo>
                  <a:lnTo>
                    <a:pt x="0" y="1222499"/>
                  </a:lnTo>
                  <a:close/>
                </a:path>
              </a:pathLst>
            </a:custGeom>
            <a:solidFill>
              <a:srgbClr val="177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520349" y="1340850"/>
              <a:ext cx="204470" cy="1223010"/>
            </a:xfrm>
            <a:custGeom>
              <a:avLst/>
              <a:gdLst/>
              <a:ahLst/>
              <a:cxnLst/>
              <a:rect l="l" t="t" r="r" b="b"/>
              <a:pathLst>
                <a:path w="204470" h="1223010">
                  <a:moveTo>
                    <a:pt x="0" y="0"/>
                  </a:moveTo>
                  <a:lnTo>
                    <a:pt x="204299" y="623438"/>
                  </a:lnTo>
                  <a:lnTo>
                    <a:pt x="0" y="1222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1099150" y="3047600"/>
            <a:ext cx="2070735" cy="1935480"/>
            <a:chOff x="1099150" y="3047600"/>
            <a:chExt cx="2070735" cy="1935480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9150" y="3066650"/>
              <a:ext cx="2070299" cy="191605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9150" y="3047600"/>
              <a:ext cx="2070299" cy="191605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909850" y="4519451"/>
            <a:ext cx="942975" cy="275590"/>
          </a:xfrm>
          <a:prstGeom prst="rect">
            <a:avLst/>
          </a:prstGeom>
          <a:solidFill>
            <a:srgbClr val="EEEEEE"/>
          </a:solidFill>
          <a:ln w="12699">
            <a:solidFill>
              <a:srgbClr val="E1E1E1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239395">
              <a:lnSpc>
                <a:spcPct val="100000"/>
              </a:lnSpc>
              <a:spcBef>
                <a:spcPts val="520"/>
              </a:spcBef>
            </a:pPr>
            <a:r>
              <a:rPr sz="900" spc="-5" dirty="0">
                <a:latin typeface="Arial MT"/>
                <a:cs typeface="Arial MT"/>
              </a:rPr>
              <a:t>Electrical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22700" y="4519451"/>
            <a:ext cx="942975" cy="275590"/>
          </a:xfrm>
          <a:prstGeom prst="rect">
            <a:avLst/>
          </a:prstGeom>
          <a:solidFill>
            <a:srgbClr val="EEEEEE"/>
          </a:solidFill>
          <a:ln w="12699">
            <a:solidFill>
              <a:srgbClr val="E1E1E1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20"/>
              </a:spcBef>
            </a:pPr>
            <a:r>
              <a:rPr sz="900" spc="-5" dirty="0">
                <a:latin typeface="Arial MT"/>
                <a:cs typeface="Arial MT"/>
              </a:rPr>
              <a:t>SBrkr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66274" y="4519451"/>
            <a:ext cx="942975" cy="275590"/>
          </a:xfrm>
          <a:prstGeom prst="rect">
            <a:avLst/>
          </a:prstGeom>
          <a:solidFill>
            <a:srgbClr val="EEEEEE"/>
          </a:solidFill>
          <a:ln w="12699">
            <a:solidFill>
              <a:srgbClr val="E1E1E1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244475">
              <a:lnSpc>
                <a:spcPct val="100000"/>
              </a:lnSpc>
              <a:spcBef>
                <a:spcPts val="520"/>
              </a:spcBef>
            </a:pPr>
            <a:r>
              <a:rPr sz="900" spc="-15" dirty="0">
                <a:latin typeface="Arial MT"/>
                <a:cs typeface="Arial MT"/>
              </a:rPr>
              <a:t>YearBuilt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330" y="361315"/>
            <a:ext cx="50850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Missing</a:t>
            </a:r>
            <a:r>
              <a:rPr spc="-25" dirty="0"/>
              <a:t> </a:t>
            </a:r>
            <a:r>
              <a:rPr spc="-5" dirty="0"/>
              <a:t>value</a:t>
            </a:r>
            <a:r>
              <a:rPr spc="-20" dirty="0"/>
              <a:t> </a:t>
            </a:r>
            <a:r>
              <a:rPr spc="-5" dirty="0"/>
              <a:t>imputation</a:t>
            </a:r>
            <a:r>
              <a:rPr spc="-25" dirty="0"/>
              <a:t> </a:t>
            </a:r>
            <a:r>
              <a:rPr spc="-5" dirty="0"/>
              <a:t>of</a:t>
            </a:r>
            <a:r>
              <a:rPr spc="-25" dirty="0"/>
              <a:t> </a:t>
            </a:r>
            <a:r>
              <a:rPr dirty="0"/>
              <a:t>test</a:t>
            </a:r>
            <a:r>
              <a:rPr spc="-25" dirty="0"/>
              <a:t> </a:t>
            </a:r>
            <a:r>
              <a:rPr spc="-5" dirty="0"/>
              <a:t>dataset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370412" y="794425"/>
            <a:ext cx="8027670" cy="2398395"/>
            <a:chOff x="370412" y="794425"/>
            <a:chExt cx="8027670" cy="23983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412" y="2787237"/>
              <a:ext cx="2025525" cy="3701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32325" y="2830099"/>
              <a:ext cx="1901825" cy="246379"/>
            </a:xfrm>
            <a:custGeom>
              <a:avLst/>
              <a:gdLst/>
              <a:ahLst/>
              <a:cxnLst/>
              <a:rect l="l" t="t" r="r" b="b"/>
              <a:pathLst>
                <a:path w="1901825" h="246380">
                  <a:moveTo>
                    <a:pt x="950849" y="246299"/>
                  </a:moveTo>
                  <a:lnTo>
                    <a:pt x="0" y="0"/>
                  </a:lnTo>
                  <a:lnTo>
                    <a:pt x="1901699" y="0"/>
                  </a:lnTo>
                  <a:lnTo>
                    <a:pt x="950849" y="2462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2325" y="2830099"/>
              <a:ext cx="1901825" cy="246379"/>
            </a:xfrm>
            <a:custGeom>
              <a:avLst/>
              <a:gdLst/>
              <a:ahLst/>
              <a:cxnLst/>
              <a:rect l="l" t="t" r="r" b="b"/>
              <a:pathLst>
                <a:path w="1901825" h="246380">
                  <a:moveTo>
                    <a:pt x="1901699" y="0"/>
                  </a:moveTo>
                  <a:lnTo>
                    <a:pt x="950849" y="246299"/>
                  </a:lnTo>
                  <a:lnTo>
                    <a:pt x="0" y="0"/>
                  </a:lnTo>
                  <a:lnTo>
                    <a:pt x="1901699" y="0"/>
                  </a:lnTo>
                  <a:close/>
                </a:path>
              </a:pathLst>
            </a:custGeom>
            <a:ln w="952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825" y="794425"/>
              <a:ext cx="1925874" cy="20259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975" y="832525"/>
              <a:ext cx="1811574" cy="19116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6162" y="2791637"/>
              <a:ext cx="2025825" cy="37012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88075" y="2834499"/>
              <a:ext cx="1902460" cy="246379"/>
            </a:xfrm>
            <a:custGeom>
              <a:avLst/>
              <a:gdLst/>
              <a:ahLst/>
              <a:cxnLst/>
              <a:rect l="l" t="t" r="r" b="b"/>
              <a:pathLst>
                <a:path w="1902460" h="246380">
                  <a:moveTo>
                    <a:pt x="950999" y="246299"/>
                  </a:moveTo>
                  <a:lnTo>
                    <a:pt x="0" y="0"/>
                  </a:lnTo>
                  <a:lnTo>
                    <a:pt x="1901999" y="0"/>
                  </a:lnTo>
                  <a:lnTo>
                    <a:pt x="950999" y="2462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88075" y="2834499"/>
              <a:ext cx="1902460" cy="246379"/>
            </a:xfrm>
            <a:custGeom>
              <a:avLst/>
              <a:gdLst/>
              <a:ahLst/>
              <a:cxnLst/>
              <a:rect l="l" t="t" r="r" b="b"/>
              <a:pathLst>
                <a:path w="1902460" h="246380">
                  <a:moveTo>
                    <a:pt x="1901999" y="0"/>
                  </a:moveTo>
                  <a:lnTo>
                    <a:pt x="950999" y="246299"/>
                  </a:lnTo>
                  <a:lnTo>
                    <a:pt x="0" y="0"/>
                  </a:lnTo>
                  <a:lnTo>
                    <a:pt x="1901999" y="0"/>
                  </a:lnTo>
                  <a:close/>
                </a:path>
              </a:pathLst>
            </a:custGeom>
            <a:ln w="952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3125" y="828725"/>
              <a:ext cx="2114825" cy="19617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0275" y="866825"/>
              <a:ext cx="2000524" cy="18474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0150" y="2822690"/>
              <a:ext cx="2025825" cy="3701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402062" y="2865552"/>
              <a:ext cx="1902460" cy="246379"/>
            </a:xfrm>
            <a:custGeom>
              <a:avLst/>
              <a:gdLst/>
              <a:ahLst/>
              <a:cxnLst/>
              <a:rect l="l" t="t" r="r" b="b"/>
              <a:pathLst>
                <a:path w="1902459" h="246380">
                  <a:moveTo>
                    <a:pt x="950999" y="246299"/>
                  </a:moveTo>
                  <a:lnTo>
                    <a:pt x="0" y="0"/>
                  </a:lnTo>
                  <a:lnTo>
                    <a:pt x="1901999" y="0"/>
                  </a:lnTo>
                  <a:lnTo>
                    <a:pt x="950999" y="2462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02062" y="2865552"/>
              <a:ext cx="1902460" cy="246379"/>
            </a:xfrm>
            <a:custGeom>
              <a:avLst/>
              <a:gdLst/>
              <a:ahLst/>
              <a:cxnLst/>
              <a:rect l="l" t="t" r="r" b="b"/>
              <a:pathLst>
                <a:path w="1902459" h="246380">
                  <a:moveTo>
                    <a:pt x="1901999" y="0"/>
                  </a:moveTo>
                  <a:lnTo>
                    <a:pt x="950999" y="246299"/>
                  </a:lnTo>
                  <a:lnTo>
                    <a:pt x="0" y="0"/>
                  </a:lnTo>
                  <a:lnTo>
                    <a:pt x="1901999" y="0"/>
                  </a:lnTo>
                  <a:close/>
                </a:path>
              </a:pathLst>
            </a:custGeom>
            <a:ln w="952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81700" y="796675"/>
              <a:ext cx="2015999" cy="19617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850" y="834775"/>
              <a:ext cx="1901699" cy="184747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27350" y="3295174"/>
            <a:ext cx="899160" cy="1657350"/>
          </a:xfrm>
          <a:prstGeom prst="rect">
            <a:avLst/>
          </a:prstGeom>
          <a:solidFill>
            <a:srgbClr val="BBDEC1">
              <a:alpha val="49798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I</a:t>
            </a:r>
            <a:r>
              <a:rPr sz="1000" b="1" dirty="0">
                <a:solidFill>
                  <a:srgbClr val="37761C"/>
                </a:solidFill>
                <a:latin typeface="Arial"/>
                <a:cs typeface="Arial"/>
              </a:rPr>
              <a:t>d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 2218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I</a:t>
            </a:r>
            <a:r>
              <a:rPr sz="1000" b="1" dirty="0">
                <a:solidFill>
                  <a:srgbClr val="37761C"/>
                </a:solidFill>
                <a:latin typeface="Arial"/>
                <a:cs typeface="Arial"/>
              </a:rPr>
              <a:t>d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 2219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I</a:t>
            </a:r>
            <a:r>
              <a:rPr sz="1000" b="1" dirty="0">
                <a:solidFill>
                  <a:srgbClr val="37761C"/>
                </a:solidFill>
                <a:latin typeface="Arial"/>
                <a:cs typeface="Arial"/>
              </a:rPr>
              <a:t>d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 2349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900" b="1" spc="-10" dirty="0">
                <a:solidFill>
                  <a:srgbClr val="37761C"/>
                </a:solidFill>
                <a:latin typeface="Arial"/>
                <a:cs typeface="Arial"/>
              </a:rPr>
              <a:t>Wrong</a:t>
            </a:r>
            <a:r>
              <a:rPr sz="900" b="1" spc="-4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37761C"/>
                </a:solidFill>
                <a:latin typeface="Arial"/>
                <a:cs typeface="Arial"/>
              </a:rPr>
              <a:t>inputs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79512" y="4027837"/>
            <a:ext cx="236854" cy="255904"/>
            <a:chOff x="1279512" y="4027837"/>
            <a:chExt cx="236854" cy="255904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4275" y="4032599"/>
              <a:ext cx="227099" cy="24629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84275" y="4032599"/>
              <a:ext cx="227329" cy="246379"/>
            </a:xfrm>
            <a:custGeom>
              <a:avLst/>
              <a:gdLst/>
              <a:ahLst/>
              <a:cxnLst/>
              <a:rect l="l" t="t" r="r" b="b"/>
              <a:pathLst>
                <a:path w="227330" h="246379">
                  <a:moveTo>
                    <a:pt x="0" y="61574"/>
                  </a:moveTo>
                  <a:lnTo>
                    <a:pt x="113549" y="61574"/>
                  </a:lnTo>
                  <a:lnTo>
                    <a:pt x="113549" y="0"/>
                  </a:lnTo>
                  <a:lnTo>
                    <a:pt x="227099" y="123149"/>
                  </a:lnTo>
                  <a:lnTo>
                    <a:pt x="113549" y="246299"/>
                  </a:lnTo>
                  <a:lnTo>
                    <a:pt x="113549" y="184724"/>
                  </a:lnTo>
                  <a:lnTo>
                    <a:pt x="0" y="184724"/>
                  </a:lnTo>
                  <a:lnTo>
                    <a:pt x="56774" y="123149"/>
                  </a:lnTo>
                  <a:lnTo>
                    <a:pt x="0" y="61574"/>
                  </a:lnTo>
                  <a:close/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315712" y="3295174"/>
            <a:ext cx="899160" cy="1657350"/>
          </a:xfrm>
          <a:prstGeom prst="rect">
            <a:avLst/>
          </a:prstGeom>
          <a:solidFill>
            <a:srgbClr val="BBDEC1">
              <a:alpha val="49798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965"/>
              </a:spcBef>
            </a:pP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I</a:t>
            </a:r>
            <a:r>
              <a:rPr sz="1000" b="1" dirty="0">
                <a:solidFill>
                  <a:srgbClr val="37761C"/>
                </a:solidFill>
                <a:latin typeface="Arial"/>
                <a:cs typeface="Arial"/>
              </a:rPr>
              <a:t>d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 2127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I</a:t>
            </a:r>
            <a:r>
              <a:rPr sz="1000" b="1" dirty="0">
                <a:solidFill>
                  <a:srgbClr val="37761C"/>
                </a:solidFill>
                <a:latin typeface="Arial"/>
                <a:cs typeface="Arial"/>
              </a:rPr>
              <a:t>d</a:t>
            </a: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 2577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900" b="1" spc="-10" dirty="0">
                <a:solidFill>
                  <a:srgbClr val="37761C"/>
                </a:solidFill>
                <a:latin typeface="Arial"/>
                <a:cs typeface="Arial"/>
              </a:rPr>
              <a:t>Wrong</a:t>
            </a:r>
            <a:r>
              <a:rPr sz="900" b="1" spc="-4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37761C"/>
                </a:solidFill>
                <a:latin typeface="Arial"/>
                <a:cs typeface="Arial"/>
              </a:rPr>
              <a:t>inputs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46912" y="3295174"/>
            <a:ext cx="899160" cy="1657350"/>
          </a:xfrm>
          <a:prstGeom prst="rect">
            <a:avLst/>
          </a:prstGeom>
          <a:solidFill>
            <a:srgbClr val="93C47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28270">
              <a:lnSpc>
                <a:spcPct val="100000"/>
              </a:lnSpc>
              <a:spcBef>
                <a:spcPts val="82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Garage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267875" y="4027837"/>
            <a:ext cx="236854" cy="255904"/>
            <a:chOff x="4267875" y="4027837"/>
            <a:chExt cx="236854" cy="255904"/>
          </a:xfrm>
        </p:grpSpPr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72637" y="4032599"/>
              <a:ext cx="227099" cy="2462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272637" y="4032599"/>
              <a:ext cx="227329" cy="246379"/>
            </a:xfrm>
            <a:custGeom>
              <a:avLst/>
              <a:gdLst/>
              <a:ahLst/>
              <a:cxnLst/>
              <a:rect l="l" t="t" r="r" b="b"/>
              <a:pathLst>
                <a:path w="227329" h="246379">
                  <a:moveTo>
                    <a:pt x="0" y="61574"/>
                  </a:moveTo>
                  <a:lnTo>
                    <a:pt x="113549" y="61574"/>
                  </a:lnTo>
                  <a:lnTo>
                    <a:pt x="113549" y="0"/>
                  </a:lnTo>
                  <a:lnTo>
                    <a:pt x="227099" y="123149"/>
                  </a:lnTo>
                  <a:lnTo>
                    <a:pt x="113549" y="246299"/>
                  </a:lnTo>
                  <a:lnTo>
                    <a:pt x="113549" y="184724"/>
                  </a:lnTo>
                  <a:lnTo>
                    <a:pt x="0" y="184724"/>
                  </a:lnTo>
                  <a:lnTo>
                    <a:pt x="56774" y="123149"/>
                  </a:lnTo>
                  <a:lnTo>
                    <a:pt x="0" y="61574"/>
                  </a:lnTo>
                  <a:close/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314749" y="3295150"/>
            <a:ext cx="899160" cy="1657350"/>
          </a:xfrm>
          <a:prstGeom prst="rect">
            <a:avLst/>
          </a:prstGeom>
          <a:solidFill>
            <a:srgbClr val="BBDEC1">
              <a:alpha val="49798"/>
            </a:srgbClr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imes New Roman"/>
              <a:cs typeface="Times New Roman"/>
            </a:endParaRPr>
          </a:p>
          <a:p>
            <a:pPr marL="78740" marR="72390" algn="ctr">
              <a:lnSpc>
                <a:spcPct val="97600"/>
              </a:lnSpc>
            </a:pPr>
            <a:r>
              <a:rPr sz="1000" b="1" spc="-5" dirty="0">
                <a:solidFill>
                  <a:srgbClr val="37761C"/>
                </a:solidFill>
                <a:latin typeface="Arial"/>
                <a:cs typeface="Arial"/>
              </a:rPr>
              <a:t>LotFrontage  </a:t>
            </a:r>
            <a:r>
              <a:rPr sz="900" b="1" spc="-10" dirty="0">
                <a:solidFill>
                  <a:srgbClr val="37761C"/>
                </a:solidFill>
                <a:latin typeface="Arial"/>
                <a:cs typeface="Arial"/>
              </a:rPr>
              <a:t>MasVnrType </a:t>
            </a:r>
            <a:r>
              <a:rPr sz="900" b="1" spc="-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37761C"/>
                </a:solidFill>
                <a:latin typeface="Arial"/>
                <a:cs typeface="Arial"/>
              </a:rPr>
              <a:t>MasVnrArea </a:t>
            </a:r>
            <a:r>
              <a:rPr sz="900" b="1" spc="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37761C"/>
                </a:solidFill>
                <a:latin typeface="Arial"/>
                <a:cs typeface="Arial"/>
              </a:rPr>
              <a:t>MSZoning </a:t>
            </a:r>
            <a:r>
              <a:rPr sz="900" b="1" spc="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37761C"/>
                </a:solidFill>
                <a:latin typeface="Arial"/>
                <a:cs typeface="Arial"/>
              </a:rPr>
              <a:t>Utilities </a:t>
            </a:r>
            <a:r>
              <a:rPr sz="900" b="1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37761C"/>
                </a:solidFill>
                <a:latin typeface="Arial"/>
                <a:cs typeface="Arial"/>
              </a:rPr>
              <a:t>Exterior </a:t>
            </a:r>
            <a:r>
              <a:rPr sz="900" b="1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37761C"/>
                </a:solidFill>
                <a:latin typeface="Arial"/>
                <a:cs typeface="Arial"/>
              </a:rPr>
              <a:t>KitchenQual </a:t>
            </a:r>
            <a:r>
              <a:rPr sz="900" b="1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37761C"/>
                </a:solidFill>
                <a:latin typeface="Arial"/>
                <a:cs typeface="Arial"/>
              </a:rPr>
              <a:t>Functional </a:t>
            </a:r>
            <a:r>
              <a:rPr sz="900" b="1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00" b="1" spc="-15" dirty="0">
                <a:solidFill>
                  <a:srgbClr val="37761C"/>
                </a:solidFill>
                <a:latin typeface="Arial"/>
                <a:cs typeface="Arial"/>
              </a:rPr>
              <a:t>SaleType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545950" y="3295150"/>
            <a:ext cx="899160" cy="1657350"/>
          </a:xfrm>
          <a:prstGeom prst="rect">
            <a:avLst/>
          </a:prstGeom>
          <a:solidFill>
            <a:srgbClr val="93C47D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Times New Roman"/>
              <a:cs typeface="Times New Roman"/>
            </a:endParaRPr>
          </a:p>
          <a:p>
            <a:pPr marL="92710" marR="84455" indent="-635" algn="ctr">
              <a:lnSpc>
                <a:spcPct val="100000"/>
              </a:lnSpc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Median </a:t>
            </a:r>
            <a:r>
              <a:rPr sz="1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None+BrkFace 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065"/>
              </a:lnSpc>
              <a:spcBef>
                <a:spcPts val="20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RM+RL</a:t>
            </a:r>
            <a:endParaRPr sz="900">
              <a:latin typeface="Arial"/>
              <a:cs typeface="Arial"/>
            </a:endParaRPr>
          </a:p>
          <a:p>
            <a:pPr marL="240665" marR="233679" algn="ctr">
              <a:lnSpc>
                <a:spcPts val="1050"/>
              </a:lnSpc>
              <a:spcBef>
                <a:spcPts val="45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AllPub 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inylSd  </a:t>
            </a:r>
            <a:r>
              <a:rPr sz="900" b="1" spc="-35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endParaRPr sz="900">
              <a:latin typeface="Arial"/>
              <a:cs typeface="Arial"/>
            </a:endParaRPr>
          </a:p>
          <a:p>
            <a:pPr marL="332105" marR="324485" algn="ctr">
              <a:lnSpc>
                <a:spcPts val="1050"/>
              </a:lnSpc>
            </a:pP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Mod  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WD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266912" y="4027812"/>
            <a:ext cx="236854" cy="255904"/>
            <a:chOff x="7266912" y="4027812"/>
            <a:chExt cx="236854" cy="255904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71674" y="4032575"/>
              <a:ext cx="227099" cy="24629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271674" y="4032575"/>
              <a:ext cx="227329" cy="246379"/>
            </a:xfrm>
            <a:custGeom>
              <a:avLst/>
              <a:gdLst/>
              <a:ahLst/>
              <a:cxnLst/>
              <a:rect l="l" t="t" r="r" b="b"/>
              <a:pathLst>
                <a:path w="227329" h="246379">
                  <a:moveTo>
                    <a:pt x="0" y="61574"/>
                  </a:moveTo>
                  <a:lnTo>
                    <a:pt x="113549" y="61574"/>
                  </a:lnTo>
                  <a:lnTo>
                    <a:pt x="113549" y="0"/>
                  </a:lnTo>
                  <a:lnTo>
                    <a:pt x="227099" y="123149"/>
                  </a:lnTo>
                  <a:lnTo>
                    <a:pt x="113549" y="246299"/>
                  </a:lnTo>
                  <a:lnTo>
                    <a:pt x="113549" y="184724"/>
                  </a:lnTo>
                  <a:lnTo>
                    <a:pt x="0" y="184724"/>
                  </a:lnTo>
                  <a:lnTo>
                    <a:pt x="56774" y="123149"/>
                  </a:lnTo>
                  <a:lnTo>
                    <a:pt x="0" y="61574"/>
                  </a:lnTo>
                  <a:close/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601212" y="3295150"/>
            <a:ext cx="899160" cy="1657350"/>
          </a:xfrm>
          <a:prstGeom prst="rect">
            <a:avLst/>
          </a:prstGeom>
          <a:solidFill>
            <a:srgbClr val="93C47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146050" marR="138430" indent="218440">
              <a:lnSpc>
                <a:spcPct val="100000"/>
              </a:lnSpc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Basement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5618" y="1722770"/>
            <a:ext cx="73748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5" dirty="0"/>
              <a:t>Feature</a:t>
            </a:r>
            <a:r>
              <a:rPr sz="6000" spc="-100" dirty="0"/>
              <a:t> </a:t>
            </a:r>
            <a:r>
              <a:rPr sz="6000" spc="-10" dirty="0"/>
              <a:t>Engineering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100" y="1528965"/>
            <a:ext cx="2619700" cy="840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087" y="2515365"/>
            <a:ext cx="2619700" cy="840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087" y="3501764"/>
            <a:ext cx="2619700" cy="840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9330" y="153289"/>
            <a:ext cx="6126480" cy="487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Dealing</a:t>
            </a:r>
            <a:r>
              <a:rPr sz="1800" spc="-20" dirty="0"/>
              <a:t> </a:t>
            </a:r>
            <a:r>
              <a:rPr sz="1800" spc="-5" dirty="0"/>
              <a:t>with</a:t>
            </a:r>
            <a:r>
              <a:rPr sz="1800" spc="-20" dirty="0"/>
              <a:t> </a:t>
            </a:r>
            <a:r>
              <a:rPr sz="1800" spc="-5" dirty="0"/>
              <a:t>different</a:t>
            </a:r>
            <a:r>
              <a:rPr sz="1800" spc="-15" dirty="0"/>
              <a:t> </a:t>
            </a:r>
            <a:r>
              <a:rPr sz="1800" dirty="0"/>
              <a:t>types</a:t>
            </a:r>
            <a:r>
              <a:rPr sz="1800" spc="-20" dirty="0"/>
              <a:t> </a:t>
            </a:r>
            <a:r>
              <a:rPr sz="1800" spc="-5" dirty="0"/>
              <a:t>of</a:t>
            </a:r>
            <a:r>
              <a:rPr sz="1800" spc="-15" dirty="0"/>
              <a:t> </a:t>
            </a:r>
            <a:r>
              <a:rPr sz="1800" spc="-5" dirty="0"/>
              <a:t>data</a:t>
            </a:r>
            <a:endParaRPr sz="1800"/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b="0" spc="-5" dirty="0">
                <a:latin typeface="Arial MT"/>
                <a:cs typeface="Arial MT"/>
              </a:rPr>
              <a:t>Grouping data into </a:t>
            </a:r>
            <a:r>
              <a:rPr sz="1200" b="0" spc="-10" dirty="0">
                <a:latin typeface="Arial MT"/>
                <a:cs typeface="Arial MT"/>
              </a:rPr>
              <a:t>different</a:t>
            </a:r>
            <a:r>
              <a:rPr sz="1200" b="0" spc="-5" dirty="0">
                <a:latin typeface="Arial MT"/>
                <a:cs typeface="Arial MT"/>
              </a:rPr>
              <a:t> </a:t>
            </a:r>
            <a:r>
              <a:rPr sz="1200" b="0" dirty="0">
                <a:latin typeface="Arial MT"/>
                <a:cs typeface="Arial MT"/>
              </a:rPr>
              <a:t>categories can</a:t>
            </a:r>
            <a:r>
              <a:rPr sz="1200" b="0" spc="-5" dirty="0">
                <a:latin typeface="Arial MT"/>
                <a:cs typeface="Arial MT"/>
              </a:rPr>
              <a:t> help to </a:t>
            </a:r>
            <a:r>
              <a:rPr sz="1200" b="0" dirty="0">
                <a:latin typeface="Arial MT"/>
                <a:cs typeface="Arial MT"/>
              </a:rPr>
              <a:t>sort</a:t>
            </a:r>
            <a:r>
              <a:rPr sz="1200" b="0" spc="-5" dirty="0">
                <a:latin typeface="Arial MT"/>
                <a:cs typeface="Arial MT"/>
              </a:rPr>
              <a:t> through</a:t>
            </a:r>
            <a:r>
              <a:rPr sz="1200" b="0" dirty="0">
                <a:latin typeface="Arial MT"/>
                <a:cs typeface="Arial MT"/>
              </a:rPr>
              <a:t> </a:t>
            </a:r>
            <a:r>
              <a:rPr sz="1200" b="0" spc="-5" dirty="0">
                <a:latin typeface="Arial MT"/>
                <a:cs typeface="Arial MT"/>
              </a:rPr>
              <a:t>it and organize it </a:t>
            </a:r>
            <a:r>
              <a:rPr sz="1200" b="0" spc="-10" dirty="0">
                <a:latin typeface="Arial MT"/>
                <a:cs typeface="Arial MT"/>
              </a:rPr>
              <a:t>effectively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17599" y="1565524"/>
            <a:ext cx="2493010" cy="7137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225"/>
              </a:spcBef>
            </a:pPr>
            <a:r>
              <a:rPr sz="1800" b="1" spc="-5" dirty="0">
                <a:solidFill>
                  <a:srgbClr val="177A57"/>
                </a:solidFill>
                <a:latin typeface="Arial"/>
                <a:cs typeface="Arial"/>
              </a:rPr>
              <a:t>Continuous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87" y="2551925"/>
            <a:ext cx="2493010" cy="7137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115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245"/>
              </a:spcBef>
            </a:pPr>
            <a:r>
              <a:rPr sz="1800" b="1" spc="-5" dirty="0">
                <a:solidFill>
                  <a:srgbClr val="177A57"/>
                </a:solidFill>
                <a:latin typeface="Arial"/>
                <a:cs typeface="Arial"/>
              </a:rPr>
              <a:t>Ordinal</a:t>
            </a:r>
            <a:r>
              <a:rPr sz="1800" b="1" spc="-5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77A57"/>
                </a:solidFill>
                <a:latin typeface="Arial"/>
                <a:cs typeface="Arial"/>
              </a:rPr>
              <a:t>Categorical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587" y="3538325"/>
            <a:ext cx="2493010" cy="7137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9845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235"/>
              </a:spcBef>
            </a:pPr>
            <a:r>
              <a:rPr sz="1800" b="1" spc="-5" dirty="0">
                <a:solidFill>
                  <a:srgbClr val="177A57"/>
                </a:solidFill>
                <a:latin typeface="Arial"/>
                <a:cs typeface="Arial"/>
              </a:rPr>
              <a:t>Nominal</a:t>
            </a:r>
            <a:r>
              <a:rPr sz="1800" b="1" spc="-5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77A57"/>
                </a:solidFill>
                <a:latin typeface="Arial"/>
                <a:cs typeface="Arial"/>
              </a:rPr>
              <a:t>Categorical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08600" y="1971990"/>
            <a:ext cx="1766570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solidFill>
                  <a:srgbClr val="177A57"/>
                </a:solidFill>
                <a:latin typeface="Arial MT"/>
                <a:cs typeface="Arial MT"/>
              </a:rPr>
              <a:t>Simply</a:t>
            </a:r>
            <a:r>
              <a:rPr sz="1200" spc="-20" dirty="0">
                <a:solidFill>
                  <a:srgbClr val="177A57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77A57"/>
                </a:solidFill>
                <a:latin typeface="Arial MT"/>
                <a:cs typeface="Arial MT"/>
              </a:rPr>
              <a:t>esure</a:t>
            </a:r>
            <a:r>
              <a:rPr sz="1200" spc="-20" dirty="0">
                <a:solidFill>
                  <a:srgbClr val="177A57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77A57"/>
                </a:solidFill>
                <a:latin typeface="Arial MT"/>
                <a:cs typeface="Arial MT"/>
              </a:rPr>
              <a:t>that</a:t>
            </a:r>
            <a:r>
              <a:rPr sz="1200" spc="-20" dirty="0">
                <a:solidFill>
                  <a:srgbClr val="177A57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77A57"/>
                </a:solidFill>
                <a:latin typeface="Arial MT"/>
                <a:cs typeface="Arial MT"/>
              </a:rPr>
              <a:t>the</a:t>
            </a:r>
            <a:r>
              <a:rPr sz="1200" spc="-20" dirty="0">
                <a:solidFill>
                  <a:srgbClr val="177A57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77A57"/>
                </a:solidFill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3125" y="1528965"/>
            <a:ext cx="3073000" cy="84137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916625" y="1565524"/>
            <a:ext cx="2946400" cy="7137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985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550"/>
              </a:spcBef>
            </a:pP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Just</a:t>
            </a:r>
            <a:r>
              <a:rPr sz="1200" spc="-2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ensure</a:t>
            </a:r>
            <a:r>
              <a:rPr sz="1200" spc="-1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that</a:t>
            </a:r>
            <a:r>
              <a:rPr sz="1200" spc="-1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the</a:t>
            </a:r>
            <a:r>
              <a:rPr sz="1200" spc="-1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variable</a:t>
            </a:r>
            <a:r>
              <a:rPr sz="1200" spc="-2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is</a:t>
            </a:r>
            <a:r>
              <a:rPr sz="1200" spc="-1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numeric: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92825" y="1917949"/>
            <a:ext cx="1412875" cy="16002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column</a:t>
            </a:r>
            <a:r>
              <a:rPr sz="1050" spc="-5" dirty="0">
                <a:solidFill>
                  <a:srgbClr val="666666"/>
                </a:solidFill>
                <a:latin typeface="Arial MT"/>
                <a:cs typeface="Arial MT"/>
              </a:rPr>
              <a:t>.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astype(</a:t>
            </a:r>
            <a:r>
              <a:rPr sz="1050" spc="-5" dirty="0">
                <a:solidFill>
                  <a:srgbClr val="BA2121"/>
                </a:solidFill>
                <a:latin typeface="Arial MT"/>
                <a:cs typeface="Arial MT"/>
              </a:rPr>
              <a:t>'float64'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)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849312" y="2515365"/>
            <a:ext cx="3077210" cy="840740"/>
            <a:chOff x="2849312" y="2515365"/>
            <a:chExt cx="3077210" cy="84074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9312" y="2515365"/>
              <a:ext cx="3076800" cy="8404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12812" y="2551924"/>
              <a:ext cx="2946400" cy="713740"/>
            </a:xfrm>
            <a:custGeom>
              <a:avLst/>
              <a:gdLst/>
              <a:ahLst/>
              <a:cxnLst/>
              <a:rect l="l" t="t" r="r" b="b"/>
              <a:pathLst>
                <a:path w="2946400" h="713739">
                  <a:moveTo>
                    <a:pt x="2945999" y="713399"/>
                  </a:moveTo>
                  <a:lnTo>
                    <a:pt x="0" y="713399"/>
                  </a:lnTo>
                  <a:lnTo>
                    <a:pt x="0" y="0"/>
                  </a:lnTo>
                  <a:lnTo>
                    <a:pt x="2945999" y="0"/>
                  </a:lnTo>
                  <a:lnTo>
                    <a:pt x="2945999" y="713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51000" y="1002381"/>
            <a:ext cx="67887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65400" algn="l"/>
                <a:tab pos="5709920" algn="l"/>
              </a:tabLst>
            </a:pPr>
            <a:r>
              <a:rPr sz="1800" b="1" spc="-135" dirty="0">
                <a:solidFill>
                  <a:srgbClr val="999999"/>
                </a:solidFill>
                <a:latin typeface="Arial"/>
                <a:cs typeface="Arial"/>
              </a:rPr>
              <a:t>T</a:t>
            </a:r>
            <a:r>
              <a:rPr sz="1800" b="1" spc="-5" dirty="0">
                <a:solidFill>
                  <a:srgbClr val="999999"/>
                </a:solidFill>
                <a:latin typeface="Arial"/>
                <a:cs typeface="Arial"/>
              </a:rPr>
              <a:t>yp</a:t>
            </a:r>
            <a:r>
              <a:rPr sz="1800" b="1" dirty="0">
                <a:solidFill>
                  <a:srgbClr val="999999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999999"/>
                </a:solidFill>
                <a:latin typeface="Arial"/>
                <a:cs typeface="Arial"/>
              </a:rPr>
              <a:t> o</a:t>
            </a:r>
            <a:r>
              <a:rPr sz="1800" b="1" dirty="0">
                <a:solidFill>
                  <a:srgbClr val="999999"/>
                </a:solidFill>
                <a:latin typeface="Arial"/>
                <a:cs typeface="Arial"/>
              </a:rPr>
              <a:t>f</a:t>
            </a:r>
            <a:r>
              <a:rPr sz="1800" b="1" spc="-5" dirty="0">
                <a:solidFill>
                  <a:srgbClr val="999999"/>
                </a:solidFill>
                <a:latin typeface="Arial"/>
                <a:cs typeface="Arial"/>
              </a:rPr>
              <a:t> variabl</a:t>
            </a:r>
            <a:r>
              <a:rPr sz="1800" b="1" dirty="0">
                <a:solidFill>
                  <a:srgbClr val="999999"/>
                </a:solidFill>
                <a:latin typeface="Arial"/>
                <a:cs typeface="Arial"/>
              </a:rPr>
              <a:t>e	</a:t>
            </a:r>
            <a:r>
              <a:rPr sz="1800" b="1" spc="-105" dirty="0">
                <a:solidFill>
                  <a:srgbClr val="999999"/>
                </a:solidFill>
                <a:latin typeface="Arial"/>
                <a:cs typeface="Arial"/>
              </a:rPr>
              <a:t>T</a:t>
            </a:r>
            <a:r>
              <a:rPr sz="1800" b="1" spc="-5" dirty="0">
                <a:solidFill>
                  <a:srgbClr val="999999"/>
                </a:solidFill>
                <a:latin typeface="Arial"/>
                <a:cs typeface="Arial"/>
              </a:rPr>
              <a:t>ransformatio</a:t>
            </a:r>
            <a:r>
              <a:rPr sz="1800" b="1" dirty="0">
                <a:solidFill>
                  <a:srgbClr val="999999"/>
                </a:solidFill>
                <a:latin typeface="Arial"/>
                <a:cs typeface="Arial"/>
              </a:rPr>
              <a:t>n	</a:t>
            </a:r>
            <a:r>
              <a:rPr sz="1800" b="1" spc="-5" dirty="0">
                <a:solidFill>
                  <a:srgbClr val="999999"/>
                </a:solidFill>
                <a:latin typeface="Arial"/>
                <a:cs typeface="Arial"/>
              </a:rPr>
              <a:t>Examples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49325" y="3501764"/>
            <a:ext cx="3076787" cy="8404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97875" y="1528965"/>
            <a:ext cx="2631075" cy="84040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912812" y="2551925"/>
            <a:ext cx="2946400" cy="71374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550"/>
              </a:spcBef>
            </a:pP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Manually</a:t>
            </a:r>
            <a:r>
              <a:rPr sz="1200" spc="-3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encode</a:t>
            </a:r>
            <a:r>
              <a:rPr sz="1200" spc="-2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the</a:t>
            </a:r>
            <a:r>
              <a:rPr sz="1200" spc="-2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variables: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97862" y="2515365"/>
            <a:ext cx="2627275" cy="84040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912824" y="3538325"/>
            <a:ext cx="2946400" cy="7137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985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550"/>
              </a:spcBef>
            </a:pP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Dummify</a:t>
            </a:r>
            <a:r>
              <a:rPr sz="1200" spc="-3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the</a:t>
            </a:r>
            <a:r>
              <a:rPr sz="1200" spc="-3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variables: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97862" y="3501764"/>
            <a:ext cx="2627298" cy="84040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072749" y="1565524"/>
            <a:ext cx="2493010" cy="7137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6835" rIns="0" bIns="0" rtlCol="0">
            <a:spAutoFit/>
          </a:bodyPr>
          <a:lstStyle/>
          <a:p>
            <a:pPr marL="76200" marR="563880">
              <a:lnSpc>
                <a:spcPts val="1430"/>
              </a:lnSpc>
              <a:spcBef>
                <a:spcPts val="605"/>
              </a:spcBef>
            </a:pP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LotFrontage, LotArea,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 MassVnrArea,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 BsmtFinSF1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68937" y="2551925"/>
            <a:ext cx="2493010" cy="7137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6835" rIns="0" bIns="0" rtlCol="0">
            <a:spAutoFit/>
          </a:bodyPr>
          <a:lstStyle/>
          <a:p>
            <a:pPr marL="76200" marR="636270">
              <a:lnSpc>
                <a:spcPts val="1430"/>
              </a:lnSpc>
              <a:spcBef>
                <a:spcPts val="605"/>
              </a:spcBef>
            </a:pP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OverallQual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,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 OverallCond,  ExterQual,</a:t>
            </a:r>
            <a:r>
              <a:rPr sz="1200" spc="-2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BsmtCond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68960" y="3538325"/>
            <a:ext cx="2493010" cy="7137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6835" rIns="0" bIns="0" rtlCol="0">
            <a:spAutoFit/>
          </a:bodyPr>
          <a:lstStyle/>
          <a:p>
            <a:pPr marL="76200" marR="706120">
              <a:lnSpc>
                <a:spcPts val="1430"/>
              </a:lnSpc>
              <a:spcBef>
                <a:spcPts val="605"/>
              </a:spcBef>
            </a:pP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MSSubClass,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MSZoning, 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LotConfig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02350" y="2957375"/>
            <a:ext cx="1472565" cy="16002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[‘Po’,</a:t>
            </a:r>
            <a:r>
              <a:rPr sz="105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‘Fa’,</a:t>
            </a:r>
            <a:r>
              <a:rPr sz="105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‘Av’,</a:t>
            </a:r>
            <a:r>
              <a:rPr sz="105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‘Gd’,</a:t>
            </a:r>
            <a:r>
              <a:rPr sz="105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’Ex’]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88424" y="2957375"/>
            <a:ext cx="815975" cy="16002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[2,</a:t>
            </a:r>
            <a:r>
              <a:rPr sz="105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4,</a:t>
            </a:r>
            <a:r>
              <a:rPr sz="105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6,</a:t>
            </a:r>
            <a:r>
              <a:rPr sz="105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8,</a:t>
            </a:r>
            <a:r>
              <a:rPr sz="105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10]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72000" y="3014659"/>
            <a:ext cx="212375" cy="8198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3002350" y="3958950"/>
            <a:ext cx="1504950" cy="16002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p</a:t>
            </a:r>
            <a:r>
              <a:rPr sz="1050" dirty="0">
                <a:solidFill>
                  <a:srgbClr val="333333"/>
                </a:solidFill>
                <a:latin typeface="Arial MT"/>
                <a:cs typeface="Arial MT"/>
              </a:rPr>
              <a:t>d</a:t>
            </a:r>
            <a:r>
              <a:rPr sz="1050" dirty="0">
                <a:solidFill>
                  <a:srgbClr val="666666"/>
                </a:solidFill>
                <a:latin typeface="Arial MT"/>
                <a:cs typeface="Arial MT"/>
              </a:rPr>
              <a:t>.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get_dummies(column)</a:t>
            </a:r>
            <a:endParaRPr sz="1050">
              <a:latin typeface="Arial MT"/>
              <a:cs typeface="Arial M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" y="954225"/>
            <a:ext cx="8696325" cy="4086225"/>
            <a:chOff x="152400" y="954225"/>
            <a:chExt cx="8696325" cy="4086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954225"/>
              <a:ext cx="8696324" cy="40862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5424" y="1242875"/>
              <a:ext cx="5910000" cy="10059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422574" y="1280975"/>
            <a:ext cx="5796280" cy="8921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182880" marR="166370">
              <a:lnSpc>
                <a:spcPts val="1650"/>
              </a:lnSpc>
              <a:spcBef>
                <a:spcPts val="994"/>
              </a:spcBef>
            </a:pPr>
            <a:r>
              <a:rPr sz="1400" spc="-5" dirty="0">
                <a:solidFill>
                  <a:srgbClr val="177A57"/>
                </a:solidFill>
                <a:latin typeface="Arial MT"/>
                <a:cs typeface="Arial MT"/>
              </a:rPr>
              <a:t>When dummifying, every </a:t>
            </a:r>
            <a:r>
              <a:rPr sz="1400" dirty="0">
                <a:solidFill>
                  <a:srgbClr val="177A57"/>
                </a:solidFill>
                <a:latin typeface="Arial MT"/>
                <a:cs typeface="Arial MT"/>
              </a:rPr>
              <a:t>category </a:t>
            </a:r>
            <a:r>
              <a:rPr sz="1400" spc="-5" dirty="0">
                <a:solidFill>
                  <a:srgbClr val="177A57"/>
                </a:solidFill>
                <a:latin typeface="Arial MT"/>
                <a:cs typeface="Arial MT"/>
              </a:rPr>
              <a:t>will form its own </a:t>
            </a:r>
            <a:r>
              <a:rPr sz="1400" dirty="0">
                <a:solidFill>
                  <a:srgbClr val="177A57"/>
                </a:solidFill>
                <a:latin typeface="Arial MT"/>
                <a:cs typeface="Arial MT"/>
              </a:rPr>
              <a:t>column. Many </a:t>
            </a:r>
            <a:r>
              <a:rPr sz="1400" spc="-5" dirty="0">
                <a:solidFill>
                  <a:srgbClr val="177A57"/>
                </a:solidFill>
                <a:latin typeface="Arial MT"/>
                <a:cs typeface="Arial MT"/>
              </a:rPr>
              <a:t>will </a:t>
            </a:r>
            <a:r>
              <a:rPr sz="1400" spc="-375" dirty="0">
                <a:solidFill>
                  <a:srgbClr val="177A57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77A57"/>
                </a:solidFill>
                <a:latin typeface="Arial MT"/>
                <a:cs typeface="Arial MT"/>
              </a:rPr>
              <a:t>not be numerous enough or </a:t>
            </a:r>
            <a:r>
              <a:rPr sz="1400" spc="-10" dirty="0">
                <a:solidFill>
                  <a:srgbClr val="177A57"/>
                </a:solidFill>
                <a:latin typeface="Arial MT"/>
                <a:cs typeface="Arial MT"/>
              </a:rPr>
              <a:t>different </a:t>
            </a:r>
            <a:r>
              <a:rPr sz="1400" spc="-5" dirty="0">
                <a:solidFill>
                  <a:srgbClr val="177A57"/>
                </a:solidFill>
                <a:latin typeface="Arial MT"/>
                <a:cs typeface="Arial MT"/>
              </a:rPr>
              <a:t>enough to form </a:t>
            </a:r>
            <a:r>
              <a:rPr sz="1400" dirty="0">
                <a:solidFill>
                  <a:srgbClr val="177A57"/>
                </a:solidFill>
                <a:latin typeface="Arial MT"/>
                <a:cs typeface="Arial MT"/>
              </a:rPr>
              <a:t>meaningful </a:t>
            </a:r>
            <a:r>
              <a:rPr sz="1400" spc="5" dirty="0">
                <a:solidFill>
                  <a:srgbClr val="177A5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77A57"/>
                </a:solidFill>
                <a:latin typeface="Arial MT"/>
                <a:cs typeface="Arial MT"/>
              </a:rPr>
              <a:t>variables,</a:t>
            </a:r>
            <a:r>
              <a:rPr sz="1400" spc="-10" dirty="0">
                <a:solidFill>
                  <a:srgbClr val="177A5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77A57"/>
                </a:solidFill>
                <a:latin typeface="Arial MT"/>
                <a:cs typeface="Arial MT"/>
              </a:rPr>
              <a:t>so</a:t>
            </a:r>
            <a:r>
              <a:rPr sz="1400" spc="-5" dirty="0">
                <a:solidFill>
                  <a:srgbClr val="177A57"/>
                </a:solidFill>
                <a:latin typeface="Arial MT"/>
                <a:cs typeface="Arial MT"/>
              </a:rPr>
              <a:t> we group</a:t>
            </a:r>
            <a:r>
              <a:rPr sz="1400" spc="-10" dirty="0">
                <a:solidFill>
                  <a:srgbClr val="177A57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77A57"/>
                </a:solidFill>
                <a:latin typeface="Arial MT"/>
                <a:cs typeface="Arial MT"/>
              </a:rPr>
              <a:t>them: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672175" y="3881400"/>
            <a:ext cx="4116704" cy="679450"/>
            <a:chOff x="4672175" y="3881400"/>
            <a:chExt cx="4116704" cy="6794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2175" y="3881400"/>
              <a:ext cx="4116450" cy="6790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738850" y="3929025"/>
              <a:ext cx="3983354" cy="546100"/>
            </a:xfrm>
            <a:custGeom>
              <a:avLst/>
              <a:gdLst/>
              <a:ahLst/>
              <a:cxnLst/>
              <a:rect l="l" t="t" r="r" b="b"/>
              <a:pathLst>
                <a:path w="3983354" h="546100">
                  <a:moveTo>
                    <a:pt x="0" y="0"/>
                  </a:moveTo>
                  <a:lnTo>
                    <a:pt x="3983099" y="0"/>
                  </a:lnTo>
                  <a:lnTo>
                    <a:pt x="3983099" y="545699"/>
                  </a:lnTo>
                  <a:lnTo>
                    <a:pt x="0" y="5456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9330" y="153289"/>
            <a:ext cx="19043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Dummifying</a:t>
            </a:r>
            <a:r>
              <a:rPr sz="1800" spc="-80" dirty="0"/>
              <a:t> </a:t>
            </a:r>
            <a:r>
              <a:rPr sz="1800" spc="-5" dirty="0"/>
              <a:t>Data</a:t>
            </a:r>
            <a:endParaRPr sz="18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330" y="153289"/>
            <a:ext cx="19043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Dummifying</a:t>
            </a:r>
            <a:r>
              <a:rPr sz="1800" spc="-80" dirty="0"/>
              <a:t> </a:t>
            </a:r>
            <a:r>
              <a:rPr sz="1800" spc="-5" dirty="0"/>
              <a:t>Data</a:t>
            </a:r>
            <a:endParaRPr sz="1800"/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150" y="1472690"/>
            <a:ext cx="1573000" cy="4615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5649" y="1509250"/>
            <a:ext cx="1446530" cy="3346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921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545"/>
              </a:spcBef>
            </a:pP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RoofMat1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150" y="3533090"/>
            <a:ext cx="1573000" cy="4615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75649" y="3569649"/>
            <a:ext cx="1446530" cy="3346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921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545"/>
              </a:spcBef>
            </a:pP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Heating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150" y="4024889"/>
            <a:ext cx="1573000" cy="4615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75649" y="4061450"/>
            <a:ext cx="1446530" cy="3346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921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545"/>
              </a:spcBef>
            </a:pPr>
            <a:r>
              <a:rPr sz="1400" b="1" dirty="0">
                <a:solidFill>
                  <a:srgbClr val="177A57"/>
                </a:solidFill>
                <a:latin typeface="Arial"/>
                <a:cs typeface="Arial"/>
              </a:rPr>
              <a:t>MiscFeatures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150" y="1964489"/>
            <a:ext cx="1573000" cy="4615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75649" y="2001049"/>
            <a:ext cx="1446530" cy="3346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858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540"/>
              </a:spcBef>
            </a:pP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PoolQC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150" y="2456289"/>
            <a:ext cx="1573000" cy="4615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75649" y="2492849"/>
            <a:ext cx="1446530" cy="3346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921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545"/>
              </a:spcBef>
            </a:pP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Condition2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48250" y="1472690"/>
            <a:ext cx="4978400" cy="461645"/>
            <a:chOff x="3148250" y="1472690"/>
            <a:chExt cx="4978400" cy="46164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8250" y="1472690"/>
              <a:ext cx="4978300" cy="4615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211749" y="1509249"/>
              <a:ext cx="4851400" cy="334645"/>
            </a:xfrm>
            <a:custGeom>
              <a:avLst/>
              <a:gdLst/>
              <a:ahLst/>
              <a:cxnLst/>
              <a:rect l="l" t="t" r="r" b="b"/>
              <a:pathLst>
                <a:path w="4851400" h="334644">
                  <a:moveTo>
                    <a:pt x="4851299" y="334499"/>
                  </a:moveTo>
                  <a:lnTo>
                    <a:pt x="0" y="334499"/>
                  </a:lnTo>
                  <a:lnTo>
                    <a:pt x="0" y="0"/>
                  </a:lnTo>
                  <a:lnTo>
                    <a:pt x="4851299" y="0"/>
                  </a:lnTo>
                  <a:lnTo>
                    <a:pt x="4851299" y="334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287950" y="1585450"/>
            <a:ext cx="3395345" cy="16002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[‘Membran',</a:t>
            </a:r>
            <a:r>
              <a:rPr sz="105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333333"/>
                </a:solidFill>
                <a:latin typeface="Arial MT"/>
                <a:cs typeface="Arial MT"/>
              </a:rPr>
              <a:t>'ClyTile',</a:t>
            </a:r>
            <a:r>
              <a:rPr sz="105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'Metal',</a:t>
            </a:r>
            <a:r>
              <a:rPr sz="105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'Roll',</a:t>
            </a:r>
            <a:r>
              <a:rPr sz="105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'WdShngl',</a:t>
            </a:r>
            <a:r>
              <a:rPr sz="105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'WdShake']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48250" y="1964489"/>
            <a:ext cx="4978400" cy="461645"/>
            <a:chOff x="3148250" y="1964489"/>
            <a:chExt cx="4978400" cy="46164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8250" y="1964489"/>
              <a:ext cx="4978300" cy="4615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211749" y="2001049"/>
              <a:ext cx="4851400" cy="334645"/>
            </a:xfrm>
            <a:custGeom>
              <a:avLst/>
              <a:gdLst/>
              <a:ahLst/>
              <a:cxnLst/>
              <a:rect l="l" t="t" r="r" b="b"/>
              <a:pathLst>
                <a:path w="4851400" h="334644">
                  <a:moveTo>
                    <a:pt x="4851299" y="334499"/>
                  </a:moveTo>
                  <a:lnTo>
                    <a:pt x="0" y="334499"/>
                  </a:lnTo>
                  <a:lnTo>
                    <a:pt x="0" y="0"/>
                  </a:lnTo>
                  <a:lnTo>
                    <a:pt x="4851299" y="0"/>
                  </a:lnTo>
                  <a:lnTo>
                    <a:pt x="4851299" y="334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287950" y="2077249"/>
            <a:ext cx="1663064" cy="16002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['Ex',</a:t>
            </a:r>
            <a:r>
              <a:rPr sz="105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'Gd',</a:t>
            </a:r>
            <a:r>
              <a:rPr sz="105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'Fa'</a:t>
            </a:r>
            <a:r>
              <a:rPr sz="1050" spc="27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‘Have_Pool’]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148250" y="2456289"/>
            <a:ext cx="4978400" cy="1047115"/>
            <a:chOff x="3148250" y="2456289"/>
            <a:chExt cx="4978400" cy="104711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8250" y="2456289"/>
              <a:ext cx="4978300" cy="10465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211749" y="2492849"/>
              <a:ext cx="4851400" cy="920115"/>
            </a:xfrm>
            <a:custGeom>
              <a:avLst/>
              <a:gdLst/>
              <a:ahLst/>
              <a:cxnLst/>
              <a:rect l="l" t="t" r="r" b="b"/>
              <a:pathLst>
                <a:path w="4851400" h="920114">
                  <a:moveTo>
                    <a:pt x="4851299" y="919499"/>
                  </a:moveTo>
                  <a:lnTo>
                    <a:pt x="0" y="919499"/>
                  </a:lnTo>
                  <a:lnTo>
                    <a:pt x="0" y="0"/>
                  </a:lnTo>
                  <a:lnTo>
                    <a:pt x="4851299" y="0"/>
                  </a:lnTo>
                  <a:lnTo>
                    <a:pt x="4851299" y="919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287941" y="2569057"/>
              <a:ext cx="1676400" cy="398145"/>
            </a:xfrm>
            <a:custGeom>
              <a:avLst/>
              <a:gdLst/>
              <a:ahLst/>
              <a:cxnLst/>
              <a:rect l="l" t="t" r="r" b="b"/>
              <a:pathLst>
                <a:path w="1676400" h="398144">
                  <a:moveTo>
                    <a:pt x="998499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998499" y="160020"/>
                  </a:lnTo>
                  <a:lnTo>
                    <a:pt x="998499" y="0"/>
                  </a:lnTo>
                  <a:close/>
                </a:path>
                <a:path w="1676400" h="398144">
                  <a:moveTo>
                    <a:pt x="1676184" y="238125"/>
                  </a:moveTo>
                  <a:lnTo>
                    <a:pt x="0" y="238125"/>
                  </a:lnTo>
                  <a:lnTo>
                    <a:pt x="0" y="398145"/>
                  </a:lnTo>
                  <a:lnTo>
                    <a:pt x="1676184" y="398145"/>
                  </a:lnTo>
                  <a:lnTo>
                    <a:pt x="1676184" y="238125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287950" y="2472911"/>
            <a:ext cx="1685289" cy="50165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15"/>
              </a:spcBef>
            </a:pP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['RRAn',</a:t>
            </a:r>
            <a:r>
              <a:rPr sz="1050" spc="-3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'RRAe' </a:t>
            </a:r>
            <a:r>
              <a:rPr sz="1050" dirty="0">
                <a:solidFill>
                  <a:srgbClr val="333333"/>
                </a:solidFill>
                <a:latin typeface="Arial MT"/>
                <a:cs typeface="Arial MT"/>
              </a:rPr>
              <a:t>]</a:t>
            </a:r>
            <a:endParaRPr sz="10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[RRNn',</a:t>
            </a:r>
            <a:r>
              <a:rPr sz="1050" spc="-3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'Artery',</a:t>
            </a:r>
            <a:r>
              <a:rPr sz="105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and</a:t>
            </a:r>
            <a:r>
              <a:rPr sz="105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'Feedr']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87950" y="3045299"/>
            <a:ext cx="895350" cy="16002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['PosA'</a:t>
            </a:r>
            <a:r>
              <a:rPr sz="1050" dirty="0">
                <a:solidFill>
                  <a:srgbClr val="333333"/>
                </a:solidFill>
                <a:latin typeface="Arial MT"/>
                <a:cs typeface="Arial MT"/>
              </a:rPr>
              <a:t>,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 'PosN']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48250" y="3533090"/>
            <a:ext cx="4978400" cy="461645"/>
            <a:chOff x="3148250" y="3533090"/>
            <a:chExt cx="4978400" cy="46164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8250" y="3533090"/>
              <a:ext cx="4978300" cy="4615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211749" y="3569650"/>
              <a:ext cx="4851400" cy="334645"/>
            </a:xfrm>
            <a:custGeom>
              <a:avLst/>
              <a:gdLst/>
              <a:ahLst/>
              <a:cxnLst/>
              <a:rect l="l" t="t" r="r" b="b"/>
              <a:pathLst>
                <a:path w="4851400" h="334645">
                  <a:moveTo>
                    <a:pt x="4851299" y="334499"/>
                  </a:moveTo>
                  <a:lnTo>
                    <a:pt x="0" y="334499"/>
                  </a:lnTo>
                  <a:lnTo>
                    <a:pt x="0" y="0"/>
                  </a:lnTo>
                  <a:lnTo>
                    <a:pt x="4851299" y="0"/>
                  </a:lnTo>
                  <a:lnTo>
                    <a:pt x="4851299" y="334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287950" y="3645850"/>
            <a:ext cx="1287145" cy="16002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10" dirty="0">
                <a:solidFill>
                  <a:srgbClr val="333333"/>
                </a:solidFill>
                <a:latin typeface="Arial MT"/>
                <a:cs typeface="Arial MT"/>
              </a:rPr>
              <a:t>['Wall',</a:t>
            </a:r>
            <a:r>
              <a:rPr sz="105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'OthW',</a:t>
            </a:r>
            <a:r>
              <a:rPr sz="105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'Floor']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148250" y="4024889"/>
            <a:ext cx="4978400" cy="461645"/>
            <a:chOff x="3148250" y="4024889"/>
            <a:chExt cx="4978400" cy="461645"/>
          </a:xfrm>
        </p:grpSpPr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8250" y="4024889"/>
              <a:ext cx="4978300" cy="4615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211749" y="4061449"/>
              <a:ext cx="4851400" cy="334645"/>
            </a:xfrm>
            <a:custGeom>
              <a:avLst/>
              <a:gdLst/>
              <a:ahLst/>
              <a:cxnLst/>
              <a:rect l="l" t="t" r="r" b="b"/>
              <a:pathLst>
                <a:path w="4851400" h="334645">
                  <a:moveTo>
                    <a:pt x="4851299" y="334499"/>
                  </a:moveTo>
                  <a:lnTo>
                    <a:pt x="0" y="334499"/>
                  </a:lnTo>
                  <a:lnTo>
                    <a:pt x="0" y="0"/>
                  </a:lnTo>
                  <a:lnTo>
                    <a:pt x="4851299" y="0"/>
                  </a:lnTo>
                  <a:lnTo>
                    <a:pt x="4851299" y="334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287950" y="4137650"/>
            <a:ext cx="833755" cy="16002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dirty="0">
                <a:solidFill>
                  <a:srgbClr val="333333"/>
                </a:solidFill>
                <a:latin typeface="Arial MT"/>
                <a:cs typeface="Arial MT"/>
              </a:rPr>
              <a:t>[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'</a:t>
            </a:r>
            <a:r>
              <a:rPr sz="1050" spc="-120" dirty="0">
                <a:solidFill>
                  <a:srgbClr val="333333"/>
                </a:solidFill>
                <a:latin typeface="Arial MT"/>
                <a:cs typeface="Arial MT"/>
              </a:rPr>
              <a:t>T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enC'</a:t>
            </a:r>
            <a:r>
              <a:rPr sz="1050" dirty="0">
                <a:solidFill>
                  <a:srgbClr val="333333"/>
                </a:solidFill>
                <a:latin typeface="Arial MT"/>
                <a:cs typeface="Arial MT"/>
              </a:rPr>
              <a:t>,</a:t>
            </a: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 'Othr</a:t>
            </a:r>
            <a:r>
              <a:rPr sz="1050" spc="5" dirty="0">
                <a:solidFill>
                  <a:srgbClr val="333333"/>
                </a:solidFill>
                <a:latin typeface="Arial MT"/>
                <a:cs typeface="Arial MT"/>
              </a:rPr>
              <a:t>'</a:t>
            </a:r>
            <a:r>
              <a:rPr sz="1050" dirty="0">
                <a:solidFill>
                  <a:srgbClr val="333333"/>
                </a:solidFill>
                <a:latin typeface="Arial MT"/>
                <a:cs typeface="Arial MT"/>
              </a:rPr>
              <a:t>]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276175" y="1594975"/>
            <a:ext cx="459740" cy="16002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‘Others’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798625" y="1635868"/>
            <a:ext cx="875665" cy="2633345"/>
            <a:chOff x="6798625" y="1635868"/>
            <a:chExt cx="875665" cy="2633345"/>
          </a:xfrm>
        </p:grpSpPr>
        <p:sp>
          <p:nvSpPr>
            <p:cNvPr id="37" name="object 37"/>
            <p:cNvSpPr/>
            <p:nvPr/>
          </p:nvSpPr>
          <p:spPr>
            <a:xfrm>
              <a:off x="6808250" y="1676858"/>
              <a:ext cx="267970" cy="1270"/>
            </a:xfrm>
            <a:custGeom>
              <a:avLst/>
              <a:gdLst/>
              <a:ahLst/>
              <a:cxnLst/>
              <a:rect l="l" t="t" r="r" b="b"/>
              <a:pathLst>
                <a:path w="267970" h="1269">
                  <a:moveTo>
                    <a:pt x="0" y="841"/>
                  </a:moveTo>
                  <a:lnTo>
                    <a:pt x="267900" y="0"/>
                  </a:lnTo>
                </a:path>
              </a:pathLst>
            </a:custGeom>
            <a:ln w="19049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6526" y="1635868"/>
              <a:ext cx="105599" cy="8198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808150" y="2168058"/>
              <a:ext cx="267970" cy="1270"/>
            </a:xfrm>
            <a:custGeom>
              <a:avLst/>
              <a:gdLst/>
              <a:ahLst/>
              <a:cxnLst/>
              <a:rect l="l" t="t" r="r" b="b"/>
              <a:pathLst>
                <a:path w="267970" h="1269">
                  <a:moveTo>
                    <a:pt x="0" y="841"/>
                  </a:moveTo>
                  <a:lnTo>
                    <a:pt x="267900" y="0"/>
                  </a:lnTo>
                </a:path>
              </a:pathLst>
            </a:custGeom>
            <a:ln w="19049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6426" y="2127068"/>
              <a:ext cx="105599" cy="8198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808150" y="2623433"/>
              <a:ext cx="267970" cy="1270"/>
            </a:xfrm>
            <a:custGeom>
              <a:avLst/>
              <a:gdLst/>
              <a:ahLst/>
              <a:cxnLst/>
              <a:rect l="l" t="t" r="r" b="b"/>
              <a:pathLst>
                <a:path w="267970" h="1269">
                  <a:moveTo>
                    <a:pt x="0" y="841"/>
                  </a:moveTo>
                  <a:lnTo>
                    <a:pt x="267900" y="0"/>
                  </a:lnTo>
                </a:path>
              </a:pathLst>
            </a:custGeom>
            <a:ln w="19049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6426" y="2582443"/>
              <a:ext cx="105599" cy="8198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808150" y="2869033"/>
              <a:ext cx="267970" cy="1270"/>
            </a:xfrm>
            <a:custGeom>
              <a:avLst/>
              <a:gdLst/>
              <a:ahLst/>
              <a:cxnLst/>
              <a:rect l="l" t="t" r="r" b="b"/>
              <a:pathLst>
                <a:path w="267970" h="1269">
                  <a:moveTo>
                    <a:pt x="0" y="841"/>
                  </a:moveTo>
                  <a:lnTo>
                    <a:pt x="267900" y="0"/>
                  </a:lnTo>
                </a:path>
              </a:pathLst>
            </a:custGeom>
            <a:ln w="19049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6426" y="2828043"/>
              <a:ext cx="105599" cy="8198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808150" y="3096721"/>
              <a:ext cx="267970" cy="1270"/>
            </a:xfrm>
            <a:custGeom>
              <a:avLst/>
              <a:gdLst/>
              <a:ahLst/>
              <a:cxnLst/>
              <a:rect l="l" t="t" r="r" b="b"/>
              <a:pathLst>
                <a:path w="267970" h="1269">
                  <a:moveTo>
                    <a:pt x="0" y="841"/>
                  </a:moveTo>
                  <a:lnTo>
                    <a:pt x="267900" y="0"/>
                  </a:lnTo>
                </a:path>
              </a:pathLst>
            </a:custGeom>
            <a:ln w="19049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6426" y="3055731"/>
              <a:ext cx="105599" cy="8198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808150" y="3700658"/>
              <a:ext cx="267970" cy="1270"/>
            </a:xfrm>
            <a:custGeom>
              <a:avLst/>
              <a:gdLst/>
              <a:ahLst/>
              <a:cxnLst/>
              <a:rect l="l" t="t" r="r" b="b"/>
              <a:pathLst>
                <a:path w="267970" h="1270">
                  <a:moveTo>
                    <a:pt x="0" y="840"/>
                  </a:moveTo>
                  <a:lnTo>
                    <a:pt x="267900" y="0"/>
                  </a:lnTo>
                </a:path>
              </a:pathLst>
            </a:custGeom>
            <a:ln w="19049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6426" y="3659668"/>
              <a:ext cx="105599" cy="819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808150" y="4227858"/>
              <a:ext cx="267970" cy="1270"/>
            </a:xfrm>
            <a:custGeom>
              <a:avLst/>
              <a:gdLst/>
              <a:ahLst/>
              <a:cxnLst/>
              <a:rect l="l" t="t" r="r" b="b"/>
              <a:pathLst>
                <a:path w="267970" h="1270">
                  <a:moveTo>
                    <a:pt x="0" y="840"/>
                  </a:moveTo>
                  <a:lnTo>
                    <a:pt x="267900" y="0"/>
                  </a:lnTo>
                </a:path>
              </a:pathLst>
            </a:custGeom>
            <a:ln w="19049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6426" y="4186868"/>
              <a:ext cx="105599" cy="8198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276173" y="2551125"/>
              <a:ext cx="398145" cy="387985"/>
            </a:xfrm>
            <a:custGeom>
              <a:avLst/>
              <a:gdLst/>
              <a:ahLst/>
              <a:cxnLst/>
              <a:rect l="l" t="t" r="r" b="b"/>
              <a:pathLst>
                <a:path w="398145" h="387985">
                  <a:moveTo>
                    <a:pt x="385203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385203" y="160020"/>
                  </a:lnTo>
                  <a:lnTo>
                    <a:pt x="385203" y="0"/>
                  </a:lnTo>
                  <a:close/>
                </a:path>
                <a:path w="398145" h="387985">
                  <a:moveTo>
                    <a:pt x="397700" y="227672"/>
                  </a:moveTo>
                  <a:lnTo>
                    <a:pt x="0" y="227672"/>
                  </a:lnTo>
                  <a:lnTo>
                    <a:pt x="0" y="387692"/>
                  </a:lnTo>
                  <a:lnTo>
                    <a:pt x="397700" y="387692"/>
                  </a:lnTo>
                  <a:lnTo>
                    <a:pt x="397700" y="227672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276175" y="2086774"/>
            <a:ext cx="711835" cy="16002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‘Have_Pool’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276175" y="2465424"/>
            <a:ext cx="410845" cy="48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42300"/>
              </a:lnSpc>
              <a:spcBef>
                <a:spcPts val="100"/>
              </a:spcBef>
            </a:pP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‘Norm’  ‘Othe</a:t>
            </a:r>
            <a:r>
              <a:rPr sz="1050" spc="35" dirty="0">
                <a:solidFill>
                  <a:srgbClr val="333333"/>
                </a:solidFill>
                <a:latin typeface="Arial MT"/>
                <a:cs typeface="Arial MT"/>
              </a:rPr>
              <a:t>r</a:t>
            </a:r>
            <a:r>
              <a:rPr sz="1050" dirty="0">
                <a:solidFill>
                  <a:srgbClr val="333333"/>
                </a:solidFill>
                <a:latin typeface="Arial MT"/>
                <a:cs typeface="Arial MT"/>
              </a:rPr>
              <a:t>’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276175" y="2989762"/>
            <a:ext cx="289560" cy="16002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‘Pos’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276175" y="3655362"/>
            <a:ext cx="398145" cy="16002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‘Othe</a:t>
            </a:r>
            <a:r>
              <a:rPr sz="1050" spc="35" dirty="0">
                <a:solidFill>
                  <a:srgbClr val="333333"/>
                </a:solidFill>
                <a:latin typeface="Arial MT"/>
                <a:cs typeface="Arial MT"/>
              </a:rPr>
              <a:t>r</a:t>
            </a:r>
            <a:r>
              <a:rPr sz="1050" dirty="0">
                <a:solidFill>
                  <a:srgbClr val="333333"/>
                </a:solidFill>
                <a:latin typeface="Arial MT"/>
                <a:cs typeface="Arial MT"/>
              </a:rPr>
              <a:t>’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276175" y="4147162"/>
            <a:ext cx="398145" cy="16002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333333"/>
                </a:solidFill>
                <a:latin typeface="Arial MT"/>
                <a:cs typeface="Arial MT"/>
              </a:rPr>
              <a:t>‘Othe</a:t>
            </a:r>
            <a:r>
              <a:rPr sz="1050" spc="35" dirty="0">
                <a:solidFill>
                  <a:srgbClr val="333333"/>
                </a:solidFill>
                <a:latin typeface="Arial MT"/>
                <a:cs typeface="Arial MT"/>
              </a:rPr>
              <a:t>r</a:t>
            </a:r>
            <a:r>
              <a:rPr sz="1050" dirty="0">
                <a:solidFill>
                  <a:srgbClr val="333333"/>
                </a:solidFill>
                <a:latin typeface="Arial MT"/>
                <a:cs typeface="Arial MT"/>
              </a:rPr>
              <a:t>’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588787" y="1622787"/>
            <a:ext cx="255904" cy="2778125"/>
            <a:chOff x="2588787" y="1622787"/>
            <a:chExt cx="255904" cy="2778125"/>
          </a:xfrm>
        </p:grpSpPr>
        <p:sp>
          <p:nvSpPr>
            <p:cNvPr id="58" name="object 58"/>
            <p:cNvSpPr/>
            <p:nvPr/>
          </p:nvSpPr>
          <p:spPr>
            <a:xfrm>
              <a:off x="2593550" y="1627549"/>
              <a:ext cx="246379" cy="2768600"/>
            </a:xfrm>
            <a:custGeom>
              <a:avLst/>
              <a:gdLst/>
              <a:ahLst/>
              <a:cxnLst/>
              <a:rect l="l" t="t" r="r" b="b"/>
              <a:pathLst>
                <a:path w="246380" h="2768600">
                  <a:moveTo>
                    <a:pt x="0" y="2768399"/>
                  </a:moveTo>
                  <a:lnTo>
                    <a:pt x="0" y="0"/>
                  </a:lnTo>
                  <a:lnTo>
                    <a:pt x="246299" y="1384199"/>
                  </a:lnTo>
                  <a:lnTo>
                    <a:pt x="0" y="2768399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593550" y="1627549"/>
              <a:ext cx="246379" cy="2768600"/>
            </a:xfrm>
            <a:custGeom>
              <a:avLst/>
              <a:gdLst/>
              <a:ahLst/>
              <a:cxnLst/>
              <a:rect l="l" t="t" r="r" b="b"/>
              <a:pathLst>
                <a:path w="246380" h="2768600">
                  <a:moveTo>
                    <a:pt x="0" y="0"/>
                  </a:moveTo>
                  <a:lnTo>
                    <a:pt x="246299" y="1384199"/>
                  </a:lnTo>
                  <a:lnTo>
                    <a:pt x="0" y="2768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330" y="153289"/>
            <a:ext cx="2536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Dealing</a:t>
            </a:r>
            <a:r>
              <a:rPr sz="1800" spc="-45" dirty="0"/>
              <a:t> </a:t>
            </a:r>
            <a:r>
              <a:rPr sz="1800" spc="-5" dirty="0"/>
              <a:t>with</a:t>
            </a:r>
            <a:r>
              <a:rPr sz="1800" spc="-45" dirty="0"/>
              <a:t> </a:t>
            </a:r>
            <a:r>
              <a:rPr sz="1800" spc="-5" dirty="0"/>
              <a:t>Skewness</a:t>
            </a:r>
            <a:endParaRPr sz="180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09325" y="1329437"/>
            <a:ext cx="7525384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177A57"/>
                </a:solidFill>
                <a:latin typeface="Arial MT"/>
                <a:cs typeface="Arial MT"/>
              </a:rPr>
              <a:t>Reducing the </a:t>
            </a:r>
            <a:r>
              <a:rPr sz="1400" dirty="0">
                <a:solidFill>
                  <a:srgbClr val="177A57"/>
                </a:solidFill>
                <a:latin typeface="Arial MT"/>
                <a:cs typeface="Arial MT"/>
              </a:rPr>
              <a:t>skew </a:t>
            </a:r>
            <a:r>
              <a:rPr sz="1400" spc="-5" dirty="0">
                <a:solidFill>
                  <a:srgbClr val="177A57"/>
                </a:solidFill>
                <a:latin typeface="Arial MT"/>
                <a:cs typeface="Arial MT"/>
              </a:rPr>
              <a:t>in our </a:t>
            </a:r>
            <a:r>
              <a:rPr sz="1400" dirty="0">
                <a:solidFill>
                  <a:srgbClr val="177A57"/>
                </a:solidFill>
                <a:latin typeface="Arial MT"/>
                <a:cs typeface="Arial MT"/>
              </a:rPr>
              <a:t>continuous </a:t>
            </a:r>
            <a:r>
              <a:rPr sz="1400" spc="-5" dirty="0">
                <a:solidFill>
                  <a:srgbClr val="177A57"/>
                </a:solidFill>
                <a:latin typeface="Arial MT"/>
                <a:cs typeface="Arial MT"/>
              </a:rPr>
              <a:t>or ordered features will help our </a:t>
            </a:r>
            <a:r>
              <a:rPr sz="1400" dirty="0">
                <a:solidFill>
                  <a:srgbClr val="177A57"/>
                </a:solidFill>
                <a:latin typeface="Arial MT"/>
                <a:cs typeface="Arial MT"/>
              </a:rPr>
              <a:t>modeling. </a:t>
            </a:r>
            <a:r>
              <a:rPr sz="1400" spc="-15" dirty="0">
                <a:solidFill>
                  <a:srgbClr val="177A57"/>
                </a:solidFill>
                <a:latin typeface="Arial MT"/>
                <a:cs typeface="Arial MT"/>
              </a:rPr>
              <a:t>We </a:t>
            </a:r>
            <a:r>
              <a:rPr sz="1400" spc="-5" dirty="0">
                <a:solidFill>
                  <a:srgbClr val="177A57"/>
                </a:solidFill>
                <a:latin typeface="Arial MT"/>
                <a:cs typeface="Arial MT"/>
              </a:rPr>
              <a:t>applied the </a:t>
            </a:r>
            <a:r>
              <a:rPr sz="1400" spc="-375" dirty="0">
                <a:solidFill>
                  <a:srgbClr val="177A57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77A57"/>
                </a:solidFill>
                <a:latin typeface="Arial MT"/>
                <a:cs typeface="Arial MT"/>
              </a:rPr>
              <a:t>box-cox</a:t>
            </a:r>
            <a:r>
              <a:rPr sz="1400" spc="-10" dirty="0">
                <a:solidFill>
                  <a:srgbClr val="177A57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77A57"/>
                </a:solidFill>
                <a:latin typeface="Arial MT"/>
                <a:cs typeface="Arial MT"/>
              </a:rPr>
              <a:t>transformation to particularly </a:t>
            </a:r>
            <a:r>
              <a:rPr sz="1400" dirty="0">
                <a:solidFill>
                  <a:srgbClr val="177A57"/>
                </a:solidFill>
                <a:latin typeface="Arial MT"/>
                <a:cs typeface="Arial MT"/>
              </a:rPr>
              <a:t>skewed</a:t>
            </a:r>
            <a:r>
              <a:rPr sz="1400" spc="-10" dirty="0">
                <a:solidFill>
                  <a:srgbClr val="177A57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77A57"/>
                </a:solidFill>
                <a:latin typeface="Arial MT"/>
                <a:cs typeface="Arial MT"/>
              </a:rPr>
              <a:t>data.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999" y="2955290"/>
            <a:ext cx="2980300" cy="515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1499" y="2991849"/>
            <a:ext cx="2853690" cy="3892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858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540"/>
              </a:spcBef>
            </a:pPr>
            <a:r>
              <a:rPr sz="1400" b="1" spc="-5" dirty="0">
                <a:solidFill>
                  <a:srgbClr val="666666"/>
                </a:solidFill>
                <a:latin typeface="Arial"/>
                <a:cs typeface="Arial"/>
              </a:rPr>
              <a:t>If</a:t>
            </a:r>
            <a:r>
              <a:rPr sz="1400" b="1" spc="-2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666666"/>
                </a:solidFill>
                <a:latin typeface="Arial"/>
                <a:cs typeface="Arial"/>
              </a:rPr>
              <a:t>log</a:t>
            </a:r>
            <a:r>
              <a:rPr sz="1400" b="1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666666"/>
                </a:solidFill>
                <a:latin typeface="Arial"/>
                <a:cs typeface="Arial"/>
              </a:rPr>
              <a:t>transform</a:t>
            </a:r>
            <a:r>
              <a:rPr sz="1400" b="1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666666"/>
                </a:solidFill>
                <a:latin typeface="Arial"/>
                <a:cs typeface="Arial"/>
              </a:rPr>
              <a:t>reduces</a:t>
            </a:r>
            <a:r>
              <a:rPr sz="1400" b="1" spc="-2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666666"/>
                </a:solidFill>
                <a:latin typeface="Arial"/>
                <a:cs typeface="Arial"/>
              </a:rPr>
              <a:t>skew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10762" y="2948840"/>
            <a:ext cx="4387215" cy="516255"/>
            <a:chOff x="3210762" y="2948840"/>
            <a:chExt cx="4387215" cy="516255"/>
          </a:xfrm>
        </p:grpSpPr>
        <p:sp>
          <p:nvSpPr>
            <p:cNvPr id="7" name="object 7"/>
            <p:cNvSpPr/>
            <p:nvPr/>
          </p:nvSpPr>
          <p:spPr>
            <a:xfrm>
              <a:off x="3225050" y="3179650"/>
              <a:ext cx="573405" cy="635"/>
            </a:xfrm>
            <a:custGeom>
              <a:avLst/>
              <a:gdLst/>
              <a:ahLst/>
              <a:cxnLst/>
              <a:rect l="l" t="t" r="r" b="b"/>
              <a:pathLst>
                <a:path w="573404" h="635">
                  <a:moveTo>
                    <a:pt x="0" y="0"/>
                  </a:moveTo>
                  <a:lnTo>
                    <a:pt x="572849" y="230"/>
                  </a:lnTo>
                </a:path>
              </a:pathLst>
            </a:custGeom>
            <a:ln w="2857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3593" y="3118395"/>
              <a:ext cx="158270" cy="12297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800" y="2948840"/>
              <a:ext cx="3674800" cy="5158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986300" y="2985399"/>
            <a:ext cx="3548379" cy="3892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9215" rIns="0" bIns="0" rtlCol="0">
            <a:spAutoFit/>
          </a:bodyPr>
          <a:lstStyle/>
          <a:p>
            <a:pPr marL="588645">
              <a:lnSpc>
                <a:spcPct val="100000"/>
              </a:lnSpc>
              <a:spcBef>
                <a:spcPts val="545"/>
              </a:spcBef>
            </a:pPr>
            <a:r>
              <a:rPr sz="1400" b="1" spc="-5" dirty="0">
                <a:solidFill>
                  <a:srgbClr val="666666"/>
                </a:solidFill>
                <a:latin typeface="Arial"/>
                <a:cs typeface="Arial"/>
              </a:rPr>
              <a:t>Apply</a:t>
            </a:r>
            <a:r>
              <a:rPr sz="1400" b="1" spc="-3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666666"/>
                </a:solidFill>
                <a:latin typeface="Arial"/>
                <a:cs typeface="Arial"/>
              </a:rPr>
              <a:t>log</a:t>
            </a:r>
            <a:r>
              <a:rPr sz="1400" b="1" spc="-2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666666"/>
                </a:solidFill>
                <a:latin typeface="Arial"/>
                <a:cs typeface="Arial"/>
              </a:rPr>
              <a:t>transform,</a:t>
            </a:r>
            <a:r>
              <a:rPr sz="1400" b="1" spc="-2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666666"/>
                </a:solidFill>
                <a:latin typeface="Arial"/>
                <a:cs typeface="Arial"/>
              </a:rPr>
              <a:t>repeat.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999" y="2340790"/>
            <a:ext cx="2980300" cy="5158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71499" y="2377350"/>
            <a:ext cx="2853690" cy="3892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921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545"/>
              </a:spcBef>
            </a:pPr>
            <a:r>
              <a:rPr sz="1400" b="1" spc="-5" dirty="0">
                <a:solidFill>
                  <a:srgbClr val="666666"/>
                </a:solidFill>
                <a:latin typeface="Arial"/>
                <a:cs typeface="Arial"/>
              </a:rPr>
              <a:t>If</a:t>
            </a:r>
            <a:r>
              <a:rPr sz="1400" b="1" spc="-3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666666"/>
                </a:solidFill>
                <a:latin typeface="Arial"/>
                <a:cs typeface="Arial"/>
              </a:rPr>
              <a:t>skew</a:t>
            </a:r>
            <a:r>
              <a:rPr sz="1400" b="1" spc="-2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666666"/>
                </a:solidFill>
                <a:latin typeface="Arial"/>
                <a:cs typeface="Arial"/>
              </a:rPr>
              <a:t>&gt;</a:t>
            </a:r>
            <a:r>
              <a:rPr sz="1400" b="1" spc="-2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666666"/>
                </a:solidFill>
                <a:latin typeface="Arial"/>
                <a:cs typeface="Arial"/>
              </a:rPr>
              <a:t>threshold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10612" y="2340790"/>
            <a:ext cx="4389755" cy="516255"/>
            <a:chOff x="3210612" y="2340790"/>
            <a:chExt cx="4389755" cy="516255"/>
          </a:xfrm>
        </p:grpSpPr>
        <p:sp>
          <p:nvSpPr>
            <p:cNvPr id="14" name="object 14"/>
            <p:cNvSpPr/>
            <p:nvPr/>
          </p:nvSpPr>
          <p:spPr>
            <a:xfrm>
              <a:off x="3224900" y="2565149"/>
              <a:ext cx="590550" cy="5715"/>
            </a:xfrm>
            <a:custGeom>
              <a:avLst/>
              <a:gdLst/>
              <a:ahLst/>
              <a:cxnLst/>
              <a:rect l="l" t="t" r="r" b="b"/>
              <a:pathLst>
                <a:path w="590550" h="5714">
                  <a:moveTo>
                    <a:pt x="0" y="0"/>
                  </a:moveTo>
                  <a:lnTo>
                    <a:pt x="589956" y="5113"/>
                  </a:lnTo>
                </a:path>
              </a:pathLst>
            </a:custGeom>
            <a:ln w="2857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0159" y="2508779"/>
              <a:ext cx="158655" cy="1229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800" y="2340790"/>
              <a:ext cx="3677200" cy="51580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986300" y="2377350"/>
            <a:ext cx="3550285" cy="3892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921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545"/>
              </a:spcBef>
            </a:pPr>
            <a:r>
              <a:rPr sz="1400" b="1" spc="-5" dirty="0">
                <a:solidFill>
                  <a:srgbClr val="666666"/>
                </a:solidFill>
                <a:latin typeface="Arial"/>
                <a:cs typeface="Arial"/>
              </a:rPr>
              <a:t>Calculate</a:t>
            </a:r>
            <a:r>
              <a:rPr sz="1400" b="1" spc="-2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666666"/>
                </a:solidFill>
                <a:latin typeface="Arial"/>
                <a:cs typeface="Arial"/>
              </a:rPr>
              <a:t>skewness</a:t>
            </a:r>
            <a:r>
              <a:rPr sz="1400" b="1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666666"/>
                </a:solidFill>
                <a:latin typeface="Arial"/>
                <a:cs typeface="Arial"/>
              </a:rPr>
              <a:t>after</a:t>
            </a:r>
            <a:r>
              <a:rPr sz="1400" b="1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666666"/>
                </a:solidFill>
                <a:latin typeface="Arial"/>
                <a:cs typeface="Arial"/>
              </a:rPr>
              <a:t>log</a:t>
            </a:r>
            <a:r>
              <a:rPr sz="1400" b="1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666666"/>
                </a:solidFill>
                <a:latin typeface="Arial"/>
                <a:cs typeface="Arial"/>
              </a:rPr>
              <a:t>transform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9325" y="4029038"/>
            <a:ext cx="8077834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177A57"/>
                </a:solidFill>
                <a:latin typeface="Arial MT"/>
                <a:cs typeface="Arial MT"/>
              </a:rPr>
              <a:t>For </a:t>
            </a:r>
            <a:r>
              <a:rPr sz="1400" dirty="0">
                <a:solidFill>
                  <a:srgbClr val="177A57"/>
                </a:solidFill>
                <a:latin typeface="Arial MT"/>
                <a:cs typeface="Arial MT"/>
              </a:rPr>
              <a:t>some variables, </a:t>
            </a:r>
            <a:r>
              <a:rPr sz="1400" spc="-5" dirty="0">
                <a:solidFill>
                  <a:srgbClr val="177A57"/>
                </a:solidFill>
                <a:latin typeface="Arial MT"/>
                <a:cs typeface="Arial MT"/>
              </a:rPr>
              <a:t>we found it was better to </a:t>
            </a:r>
            <a:r>
              <a:rPr sz="1400" dirty="0">
                <a:solidFill>
                  <a:srgbClr val="177A57"/>
                </a:solidFill>
                <a:latin typeface="Arial MT"/>
                <a:cs typeface="Arial MT"/>
              </a:rPr>
              <a:t>manually </a:t>
            </a:r>
            <a:r>
              <a:rPr sz="1400" spc="-5" dirty="0">
                <a:solidFill>
                  <a:srgbClr val="177A57"/>
                </a:solidFill>
                <a:latin typeface="Arial MT"/>
                <a:cs typeface="Arial MT"/>
              </a:rPr>
              <a:t>apply power transformations to </a:t>
            </a:r>
            <a:r>
              <a:rPr sz="1400" dirty="0">
                <a:solidFill>
                  <a:srgbClr val="177A57"/>
                </a:solidFill>
                <a:latin typeface="Arial MT"/>
                <a:cs typeface="Arial MT"/>
              </a:rPr>
              <a:t>reduce </a:t>
            </a:r>
            <a:r>
              <a:rPr sz="1400" spc="-5" dirty="0">
                <a:solidFill>
                  <a:srgbClr val="177A57"/>
                </a:solidFill>
                <a:latin typeface="Arial MT"/>
                <a:cs typeface="Arial MT"/>
              </a:rPr>
              <a:t>extreme </a:t>
            </a:r>
            <a:r>
              <a:rPr sz="1400" spc="-375" dirty="0">
                <a:solidFill>
                  <a:srgbClr val="177A57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177A57"/>
                </a:solidFill>
                <a:latin typeface="Arial MT"/>
                <a:cs typeface="Arial MT"/>
              </a:rPr>
              <a:t>skew.</a:t>
            </a:r>
            <a:r>
              <a:rPr sz="1400" spc="-35" dirty="0">
                <a:solidFill>
                  <a:srgbClr val="177A57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77A57"/>
                </a:solidFill>
                <a:latin typeface="Arial MT"/>
                <a:cs typeface="Arial MT"/>
              </a:rPr>
              <a:t>This was done for BsmtCond, BsmtQual,</a:t>
            </a:r>
            <a:r>
              <a:rPr sz="1400" spc="-10" dirty="0">
                <a:solidFill>
                  <a:srgbClr val="177A57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77A57"/>
                </a:solidFill>
                <a:latin typeface="Arial MT"/>
                <a:cs typeface="Arial MT"/>
              </a:rPr>
              <a:t>GarageCond, and GarageQual.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3213" y="114543"/>
            <a:ext cx="2536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77A57"/>
                </a:solidFill>
                <a:latin typeface="Arial"/>
                <a:cs typeface="Arial"/>
              </a:rPr>
              <a:t>Dealing</a:t>
            </a:r>
            <a:r>
              <a:rPr sz="1800" b="1" spc="-4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77A57"/>
                </a:solidFill>
                <a:latin typeface="Arial"/>
                <a:cs typeface="Arial"/>
              </a:rPr>
              <a:t>with</a:t>
            </a:r>
            <a:r>
              <a:rPr sz="1800" b="1" spc="-4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77A57"/>
                </a:solidFill>
                <a:latin typeface="Arial"/>
                <a:cs typeface="Arial"/>
              </a:rPr>
              <a:t>Skewness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61824" y="1962262"/>
            <a:ext cx="255904" cy="2298700"/>
            <a:chOff x="4361824" y="1962262"/>
            <a:chExt cx="255904" cy="2298700"/>
          </a:xfrm>
        </p:grpSpPr>
        <p:sp>
          <p:nvSpPr>
            <p:cNvPr id="4" name="object 4"/>
            <p:cNvSpPr/>
            <p:nvPr/>
          </p:nvSpPr>
          <p:spPr>
            <a:xfrm>
              <a:off x="4366587" y="1967024"/>
              <a:ext cx="246379" cy="2289175"/>
            </a:xfrm>
            <a:custGeom>
              <a:avLst/>
              <a:gdLst/>
              <a:ahLst/>
              <a:cxnLst/>
              <a:rect l="l" t="t" r="r" b="b"/>
              <a:pathLst>
                <a:path w="246379" h="2289175">
                  <a:moveTo>
                    <a:pt x="0" y="2288999"/>
                  </a:moveTo>
                  <a:lnTo>
                    <a:pt x="0" y="0"/>
                  </a:lnTo>
                  <a:lnTo>
                    <a:pt x="246299" y="1144499"/>
                  </a:lnTo>
                  <a:lnTo>
                    <a:pt x="0" y="2288999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66587" y="1967024"/>
              <a:ext cx="246379" cy="2289175"/>
            </a:xfrm>
            <a:custGeom>
              <a:avLst/>
              <a:gdLst/>
              <a:ahLst/>
              <a:cxnLst/>
              <a:rect l="l" t="t" r="r" b="b"/>
              <a:pathLst>
                <a:path w="246379" h="2289175">
                  <a:moveTo>
                    <a:pt x="0" y="0"/>
                  </a:moveTo>
                  <a:lnTo>
                    <a:pt x="246299" y="1144499"/>
                  </a:lnTo>
                  <a:lnTo>
                    <a:pt x="0" y="2288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299086" y="878937"/>
            <a:ext cx="1983739" cy="3219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8419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459"/>
              </a:spcBef>
            </a:pPr>
            <a:r>
              <a:rPr sz="1200" b="1" spc="-5" dirty="0">
                <a:solidFill>
                  <a:srgbClr val="177A57"/>
                </a:solidFill>
                <a:latin typeface="Arial"/>
                <a:cs typeface="Arial"/>
              </a:rPr>
              <a:t>Before</a:t>
            </a:r>
            <a:r>
              <a:rPr sz="1200" b="1" spc="-5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177A57"/>
                </a:solidFill>
                <a:latin typeface="Arial"/>
                <a:cs typeface="Arial"/>
              </a:rPr>
              <a:t>Transformation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00602" y="847368"/>
            <a:ext cx="1983739" cy="3219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8419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459"/>
              </a:spcBef>
            </a:pPr>
            <a:r>
              <a:rPr sz="1200" b="1" spc="-5" dirty="0">
                <a:solidFill>
                  <a:srgbClr val="177A57"/>
                </a:solidFill>
                <a:latin typeface="Arial"/>
                <a:cs typeface="Arial"/>
              </a:rPr>
              <a:t>After</a:t>
            </a:r>
            <a:r>
              <a:rPr sz="1200" b="1" spc="-5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177A57"/>
                </a:solidFill>
                <a:latin typeface="Arial"/>
                <a:cs typeface="Arial"/>
              </a:rPr>
              <a:t>Transformation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58312" y="922744"/>
            <a:ext cx="1118235" cy="3219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8419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459"/>
              </a:spcBef>
            </a:pPr>
            <a:r>
              <a:rPr sz="1200" b="1" spc="-5" dirty="0">
                <a:solidFill>
                  <a:srgbClr val="177A57"/>
                </a:solidFill>
                <a:latin typeface="Arial"/>
                <a:cs typeface="Arial"/>
              </a:rPr>
              <a:t>Skewed</a:t>
            </a:r>
            <a:r>
              <a:rPr sz="1200" b="1" spc="-5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177A57"/>
                </a:solidFill>
                <a:latin typeface="Arial"/>
                <a:cs typeface="Arial"/>
              </a:rPr>
              <a:t>Data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255A3B-15D0-AC48-97A2-74AE1138C74D}"/>
              </a:ext>
            </a:extLst>
          </p:cNvPr>
          <p:cNvGrpSpPr/>
          <p:nvPr/>
        </p:nvGrpSpPr>
        <p:grpSpPr>
          <a:xfrm>
            <a:off x="2631751" y="928474"/>
            <a:ext cx="6294072" cy="4145811"/>
            <a:chOff x="6362" y="109325"/>
            <a:chExt cx="6294102" cy="414583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7B0C3A-D95A-8107-A180-AB06A80A97DB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362" y="381735"/>
              <a:ext cx="1232448" cy="387342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ABB210-84E7-C349-8978-378177173436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415" y="448600"/>
              <a:ext cx="1121664" cy="376123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03BBAA3-0BF1-6F19-DBCF-EB2903C69FF0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108600" y="381737"/>
              <a:ext cx="1023525" cy="387342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DA9E1D1-B230-D2CE-7E2F-3200AA527923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163130" y="416204"/>
              <a:ext cx="911352" cy="376123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0B6C9F4-6CB0-9DE4-6E82-6E1346C99229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4510463" y="381735"/>
              <a:ext cx="1080871" cy="387342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7D51E1-3424-B2CF-A778-AB0EC9DECFD0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4565970" y="416204"/>
              <a:ext cx="969264" cy="3761232"/>
            </a:xfrm>
            <a:prstGeom prst="rect">
              <a:avLst/>
            </a:prstGeom>
          </p:spPr>
        </p:pic>
        <p:sp>
          <p:nvSpPr>
            <p:cNvPr id="19" name="Shape 996">
              <a:extLst>
                <a:ext uri="{FF2B5EF4-FFF2-40B4-BE49-F238E27FC236}">
                  <a16:creationId xmlns:a16="http://schemas.microsoft.com/office/drawing/2014/main" id="{A245F39F-63E2-3EAB-901B-5B93A0A5EA6E}"/>
                </a:ext>
              </a:extLst>
            </p:cNvPr>
            <p:cNvSpPr/>
            <p:nvPr/>
          </p:nvSpPr>
          <p:spPr>
            <a:xfrm>
              <a:off x="3698125" y="1154885"/>
              <a:ext cx="246300" cy="2289000"/>
            </a:xfrm>
            <a:custGeom>
              <a:avLst/>
              <a:gdLst/>
              <a:ahLst/>
              <a:cxnLst/>
              <a:rect l="0" t="0" r="0" b="0"/>
              <a:pathLst>
                <a:path w="246300" h="2289000">
                  <a:moveTo>
                    <a:pt x="0" y="0"/>
                  </a:moveTo>
                  <a:lnTo>
                    <a:pt x="246300" y="1144500"/>
                  </a:lnTo>
                  <a:lnTo>
                    <a:pt x="0" y="228900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2B2B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Shape 997">
              <a:extLst>
                <a:ext uri="{FF2B5EF4-FFF2-40B4-BE49-F238E27FC236}">
                  <a16:creationId xmlns:a16="http://schemas.microsoft.com/office/drawing/2014/main" id="{AE280DEE-B577-7F91-5B5C-42389E6EFF54}"/>
                </a:ext>
              </a:extLst>
            </p:cNvPr>
            <p:cNvSpPr/>
            <p:nvPr/>
          </p:nvSpPr>
          <p:spPr>
            <a:xfrm>
              <a:off x="3698125" y="1154885"/>
              <a:ext cx="246300" cy="2289000"/>
            </a:xfrm>
            <a:custGeom>
              <a:avLst/>
              <a:gdLst/>
              <a:ahLst/>
              <a:cxnLst/>
              <a:rect l="0" t="0" r="0" b="0"/>
              <a:pathLst>
                <a:path w="246300" h="2289000">
                  <a:moveTo>
                    <a:pt x="0" y="0"/>
                  </a:moveTo>
                  <a:lnTo>
                    <a:pt x="246300" y="1144500"/>
                  </a:lnTo>
                  <a:lnTo>
                    <a:pt x="0" y="2289000"/>
                  </a:lnTo>
                  <a:close/>
                </a:path>
              </a:pathLst>
            </a:custGeom>
            <a:ln w="9525" cap="flat">
              <a:miter lim="10160000"/>
            </a:ln>
          </p:spPr>
          <p:style>
            <a:lnRef idx="1">
              <a:srgbClr val="B2B2B2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862372-549A-1BD1-191D-105ED98AEC9C}"/>
                </a:ext>
              </a:extLst>
            </p:cNvPr>
            <p:cNvSpPr/>
            <p:nvPr/>
          </p:nvSpPr>
          <p:spPr>
            <a:xfrm>
              <a:off x="1803184" y="109325"/>
              <a:ext cx="2172048" cy="22644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IN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96FC9F-29A3-53DF-3D9F-D28E35AFCDFB}"/>
                </a:ext>
              </a:extLst>
            </p:cNvPr>
            <p:cNvSpPr/>
            <p:nvPr/>
          </p:nvSpPr>
          <p:spPr>
            <a:xfrm>
              <a:off x="4297259" y="109325"/>
              <a:ext cx="2003205" cy="22644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IN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78BC2DE-EAF1-AB52-F9A6-BAB16720B490}"/>
                </a:ext>
              </a:extLst>
            </p:cNvPr>
            <p:cNvSpPr/>
            <p:nvPr/>
          </p:nvSpPr>
          <p:spPr>
            <a:xfrm>
              <a:off x="118693" y="156036"/>
              <a:ext cx="1249596" cy="22644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 b="1" dirty="0">
                  <a:solidFill>
                    <a:srgbClr val="177B5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Skewed Data</a:t>
              </a:r>
              <a:endParaRPr lang="en-IN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9212" y="1953220"/>
            <a:ext cx="47605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/>
              <a:t>Model</a:t>
            </a:r>
            <a:r>
              <a:rPr sz="6000" spc="-100" dirty="0"/>
              <a:t> </a:t>
            </a:r>
            <a:r>
              <a:rPr sz="6000" spc="-5" dirty="0"/>
              <a:t>Fitting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6013" y="835252"/>
            <a:ext cx="3622040" cy="2313305"/>
            <a:chOff x="516013" y="835252"/>
            <a:chExt cx="3622040" cy="23133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013" y="1311782"/>
              <a:ext cx="3449305" cy="183640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224" y="835252"/>
              <a:ext cx="3582400" cy="4486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9355" y="135440"/>
            <a:ext cx="4766945" cy="45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Feature</a:t>
            </a:r>
            <a:r>
              <a:rPr sz="1800" spc="-25" dirty="0"/>
              <a:t> </a:t>
            </a:r>
            <a:r>
              <a:rPr sz="1800" spc="-5" dirty="0"/>
              <a:t>Selection</a:t>
            </a:r>
            <a:r>
              <a:rPr sz="1800" spc="-25" dirty="0"/>
              <a:t> </a:t>
            </a:r>
            <a:r>
              <a:rPr sz="1800" spc="-5" dirty="0"/>
              <a:t>via</a:t>
            </a:r>
            <a:r>
              <a:rPr sz="1800" spc="-20" dirty="0"/>
              <a:t> </a:t>
            </a:r>
            <a:r>
              <a:rPr sz="1800" spc="-5" dirty="0"/>
              <a:t>Lasso</a:t>
            </a:r>
            <a:r>
              <a:rPr sz="1800" spc="-20" dirty="0"/>
              <a:t> </a:t>
            </a:r>
            <a:r>
              <a:rPr sz="1800" spc="-5" dirty="0"/>
              <a:t>Regression</a:t>
            </a:r>
            <a:endParaRPr sz="1800"/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000" spc="-5" dirty="0"/>
              <a:t>Analyze</a:t>
            </a:r>
            <a:r>
              <a:rPr sz="1000" spc="-10" dirty="0"/>
              <a:t> </a:t>
            </a:r>
            <a:r>
              <a:rPr sz="1000" dirty="0"/>
              <a:t>the</a:t>
            </a:r>
            <a:r>
              <a:rPr sz="1000" spc="-10" dirty="0"/>
              <a:t> </a:t>
            </a:r>
            <a:r>
              <a:rPr sz="1000" spc="-5" dirty="0"/>
              <a:t>lasso</a:t>
            </a:r>
            <a:r>
              <a:rPr sz="1000" spc="-10" dirty="0"/>
              <a:t> </a:t>
            </a:r>
            <a:r>
              <a:rPr sz="1000" spc="-5" dirty="0"/>
              <a:t>regression</a:t>
            </a:r>
            <a:r>
              <a:rPr sz="1000" spc="-10" dirty="0"/>
              <a:t> </a:t>
            </a:r>
            <a:r>
              <a:rPr sz="1000" spc="-5" dirty="0"/>
              <a:t>plot</a:t>
            </a:r>
            <a:r>
              <a:rPr sz="1000" spc="-10" dirty="0"/>
              <a:t> </a:t>
            </a:r>
            <a:r>
              <a:rPr sz="1000" dirty="0"/>
              <a:t>to</a:t>
            </a:r>
            <a:r>
              <a:rPr sz="1000" spc="-10" dirty="0"/>
              <a:t> </a:t>
            </a:r>
            <a:r>
              <a:rPr sz="1000" spc="-5" dirty="0"/>
              <a:t>decide</a:t>
            </a:r>
            <a:r>
              <a:rPr sz="1000" spc="-10" dirty="0"/>
              <a:t> </a:t>
            </a:r>
            <a:r>
              <a:rPr sz="1000" spc="-5" dirty="0"/>
              <a:t>which</a:t>
            </a:r>
            <a:r>
              <a:rPr sz="1000" spc="-10" dirty="0"/>
              <a:t> </a:t>
            </a:r>
            <a:r>
              <a:rPr sz="1000" dirty="0"/>
              <a:t>features</a:t>
            </a:r>
            <a:r>
              <a:rPr sz="1000" spc="-10" dirty="0"/>
              <a:t> </a:t>
            </a:r>
            <a:r>
              <a:rPr sz="1000" spc="-5" dirty="0"/>
              <a:t>need</a:t>
            </a:r>
            <a:r>
              <a:rPr sz="1000" spc="-10" dirty="0"/>
              <a:t> </a:t>
            </a:r>
            <a:r>
              <a:rPr sz="1000" dirty="0"/>
              <a:t>to</a:t>
            </a:r>
            <a:r>
              <a:rPr sz="1000" spc="-10" dirty="0"/>
              <a:t> </a:t>
            </a:r>
            <a:r>
              <a:rPr sz="1000" spc="-5" dirty="0"/>
              <a:t>be dropped</a:t>
            </a:r>
            <a:endParaRPr sz="100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18724" y="871812"/>
            <a:ext cx="3455670" cy="3219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12494">
              <a:lnSpc>
                <a:spcPct val="100000"/>
              </a:lnSpc>
              <a:spcBef>
                <a:spcPts val="225"/>
              </a:spcBef>
            </a:pP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rMSE</a:t>
            </a:r>
            <a:r>
              <a:rPr sz="1400" b="1" spc="36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177A57"/>
                </a:solidFill>
                <a:latin typeface="Arial"/>
                <a:cs typeface="Arial"/>
              </a:rPr>
              <a:t>~</a:t>
            </a:r>
            <a:r>
              <a:rPr sz="1400" b="1" spc="-1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177A57"/>
                </a:solidFill>
                <a:latin typeface="Arial"/>
                <a:cs typeface="Arial"/>
              </a:rPr>
              <a:t>λ</a:t>
            </a:r>
            <a:r>
              <a:rPr sz="1400" b="1" spc="-1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177A57"/>
                </a:solidFill>
                <a:latin typeface="Arial"/>
                <a:cs typeface="Arial"/>
              </a:rPr>
              <a:t>|</a:t>
            </a:r>
            <a:r>
              <a:rPr sz="1400" b="1" spc="-2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coeff</a:t>
            </a:r>
            <a:r>
              <a:rPr sz="1400" b="1" spc="-1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177A57"/>
                </a:solidFill>
                <a:latin typeface="Arial"/>
                <a:cs typeface="Arial"/>
              </a:rPr>
              <a:t>~</a:t>
            </a:r>
            <a:r>
              <a:rPr sz="1400" b="1" spc="-1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177A57"/>
                </a:solidFill>
                <a:latin typeface="Arial"/>
                <a:cs typeface="Arial"/>
              </a:rPr>
              <a:t>λ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0375" y="835265"/>
            <a:ext cx="2729200" cy="4486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713874" y="871824"/>
            <a:ext cx="2602230" cy="3219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589915">
              <a:lnSpc>
                <a:spcPct val="100000"/>
              </a:lnSpc>
              <a:spcBef>
                <a:spcPts val="225"/>
              </a:spcBef>
            </a:pP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Feature</a:t>
            </a:r>
            <a:r>
              <a:rPr sz="1400" b="1" spc="-5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Dropped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567137" y="1765312"/>
            <a:ext cx="448309" cy="2298700"/>
            <a:chOff x="4567137" y="1765312"/>
            <a:chExt cx="448309" cy="2298700"/>
          </a:xfrm>
        </p:grpSpPr>
        <p:sp>
          <p:nvSpPr>
            <p:cNvPr id="10" name="object 10"/>
            <p:cNvSpPr/>
            <p:nvPr/>
          </p:nvSpPr>
          <p:spPr>
            <a:xfrm>
              <a:off x="4571900" y="1770074"/>
              <a:ext cx="438784" cy="2289175"/>
            </a:xfrm>
            <a:custGeom>
              <a:avLst/>
              <a:gdLst/>
              <a:ahLst/>
              <a:cxnLst/>
              <a:rect l="l" t="t" r="r" b="b"/>
              <a:pathLst>
                <a:path w="438785" h="2289175">
                  <a:moveTo>
                    <a:pt x="0" y="2288999"/>
                  </a:moveTo>
                  <a:lnTo>
                    <a:pt x="0" y="0"/>
                  </a:lnTo>
                  <a:lnTo>
                    <a:pt x="438599" y="1178514"/>
                  </a:lnTo>
                  <a:lnTo>
                    <a:pt x="0" y="2288999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1900" y="1770074"/>
              <a:ext cx="438784" cy="2289175"/>
            </a:xfrm>
            <a:custGeom>
              <a:avLst/>
              <a:gdLst/>
              <a:ahLst/>
              <a:cxnLst/>
              <a:rect l="l" t="t" r="r" b="b"/>
              <a:pathLst>
                <a:path w="438785" h="2289175">
                  <a:moveTo>
                    <a:pt x="0" y="0"/>
                  </a:moveTo>
                  <a:lnTo>
                    <a:pt x="438599" y="1178514"/>
                  </a:lnTo>
                  <a:lnTo>
                    <a:pt x="0" y="2288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1975" y="3203168"/>
            <a:ext cx="3450537" cy="1859232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691137" y="1351549"/>
            <a:ext cx="3225800" cy="1621790"/>
            <a:chOff x="691137" y="1351549"/>
            <a:chExt cx="3225800" cy="1621790"/>
          </a:xfrm>
        </p:grpSpPr>
        <p:sp>
          <p:nvSpPr>
            <p:cNvPr id="14" name="object 14"/>
            <p:cNvSpPr/>
            <p:nvPr/>
          </p:nvSpPr>
          <p:spPr>
            <a:xfrm>
              <a:off x="695900" y="2950449"/>
              <a:ext cx="3216275" cy="17780"/>
            </a:xfrm>
            <a:custGeom>
              <a:avLst/>
              <a:gdLst/>
              <a:ahLst/>
              <a:cxnLst/>
              <a:rect l="l" t="t" r="r" b="b"/>
              <a:pathLst>
                <a:path w="3216275" h="17780">
                  <a:moveTo>
                    <a:pt x="0" y="0"/>
                  </a:moveTo>
                  <a:lnTo>
                    <a:pt x="3215999" y="17699"/>
                  </a:lnTo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375" y="1351549"/>
              <a:ext cx="1562601" cy="321599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07775" y="1393026"/>
            <a:ext cx="3110726" cy="35669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1950" y="1722770"/>
            <a:ext cx="60706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/>
              <a:t>Data</a:t>
            </a:r>
            <a:r>
              <a:rPr sz="6000" spc="-100" dirty="0"/>
              <a:t> </a:t>
            </a:r>
            <a:r>
              <a:rPr sz="6000" spc="-10" dirty="0"/>
              <a:t>Exploration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406761-6A1C-83FE-34A6-A8B67EB2321C}"/>
              </a:ext>
            </a:extLst>
          </p:cNvPr>
          <p:cNvSpPr txBox="1"/>
          <p:nvPr/>
        </p:nvSpPr>
        <p:spPr>
          <a:xfrm>
            <a:off x="914400" y="1352549"/>
            <a:ext cx="8305800" cy="2190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9050" indent="-6350">
              <a:lnSpc>
                <a:spcPct val="107000"/>
              </a:lnSpc>
              <a:spcAft>
                <a:spcPts val="340"/>
              </a:spcAft>
            </a:pPr>
            <a:r>
              <a:rPr lang="en-IN" sz="7200" b="1" kern="0" dirty="0">
                <a:solidFill>
                  <a:srgbClr val="177B5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16002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solidFill>
                  <a:srgbClr val="177B5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Purpose is to Predict Housing Price with Least Error (RMSE)</a:t>
            </a:r>
            <a:r>
              <a:rPr lang="en-IN" b="1" dirty="0">
                <a:solidFill>
                  <a:srgbClr val="177B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        </a:t>
            </a:r>
            <a:r>
              <a:rPr lang="en-IN" sz="1800" dirty="0">
                <a:solidFill>
                  <a:srgbClr val="177B5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trained 5 models, which are proven to be effective, to predict prices based on houses information </a:t>
            </a:r>
            <a:endParaRPr lang="en-IN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224" y="835252"/>
            <a:ext cx="3582400" cy="448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330" y="162814"/>
            <a:ext cx="4891405" cy="473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Parameter</a:t>
            </a:r>
            <a:r>
              <a:rPr sz="1800" spc="-30" dirty="0"/>
              <a:t> </a:t>
            </a:r>
            <a:r>
              <a:rPr sz="1800" spc="-5" dirty="0"/>
              <a:t>Optimization</a:t>
            </a:r>
            <a:r>
              <a:rPr sz="1800" spc="-25" dirty="0"/>
              <a:t> </a:t>
            </a:r>
            <a:r>
              <a:rPr sz="1800" spc="-5" dirty="0"/>
              <a:t>of</a:t>
            </a:r>
            <a:r>
              <a:rPr sz="1800" spc="-20" dirty="0"/>
              <a:t> </a:t>
            </a:r>
            <a:r>
              <a:rPr sz="1800" spc="-5" dirty="0"/>
              <a:t>Lasso</a:t>
            </a:r>
            <a:r>
              <a:rPr sz="1800" spc="-25" dirty="0"/>
              <a:t> </a:t>
            </a:r>
            <a:r>
              <a:rPr sz="1800" spc="-5" dirty="0"/>
              <a:t>Regression</a:t>
            </a:r>
            <a:endParaRPr sz="1800"/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100" spc="-5" dirty="0"/>
              <a:t>Comparison</a:t>
            </a:r>
            <a:r>
              <a:rPr sz="1100" spc="-30" dirty="0"/>
              <a:t> </a:t>
            </a:r>
            <a:r>
              <a:rPr sz="1100" spc="-5" dirty="0"/>
              <a:t>of</a:t>
            </a:r>
            <a:r>
              <a:rPr sz="1100" spc="-25" dirty="0"/>
              <a:t> </a:t>
            </a:r>
            <a:r>
              <a:rPr sz="1100" dirty="0"/>
              <a:t>feature</a:t>
            </a:r>
            <a:r>
              <a:rPr sz="1100" spc="-25" dirty="0"/>
              <a:t> </a:t>
            </a:r>
            <a:r>
              <a:rPr sz="1100" spc="-5" dirty="0"/>
              <a:t>selection</a:t>
            </a:r>
            <a:endParaRPr sz="110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11925" y="1394824"/>
            <a:ext cx="8903335" cy="3314065"/>
            <a:chOff x="11925" y="1394824"/>
            <a:chExt cx="8903335" cy="33140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5" y="1394824"/>
              <a:ext cx="8902899" cy="29236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0425" y="3853224"/>
              <a:ext cx="8143240" cy="19050"/>
            </a:xfrm>
            <a:custGeom>
              <a:avLst/>
              <a:gdLst/>
              <a:ahLst/>
              <a:cxnLst/>
              <a:rect l="l" t="t" r="r" b="b"/>
              <a:pathLst>
                <a:path w="8143240" h="19050">
                  <a:moveTo>
                    <a:pt x="0" y="4983"/>
                  </a:moveTo>
                  <a:lnTo>
                    <a:pt x="3593999" y="7264"/>
                  </a:lnTo>
                </a:path>
                <a:path w="8143240" h="19050">
                  <a:moveTo>
                    <a:pt x="4343799" y="18599"/>
                  </a:moveTo>
                  <a:lnTo>
                    <a:pt x="8142999" y="0"/>
                  </a:lnTo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4125" y="4194550"/>
              <a:ext cx="2498045" cy="5141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0362" y="4220237"/>
              <a:ext cx="2666924" cy="4627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18724" y="871812"/>
            <a:ext cx="3455670" cy="3219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680720">
              <a:lnSpc>
                <a:spcPct val="100000"/>
              </a:lnSpc>
              <a:spcBef>
                <a:spcPts val="225"/>
              </a:spcBef>
            </a:pP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Before</a:t>
            </a:r>
            <a:r>
              <a:rPr sz="1400" b="1" spc="-3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Feature</a:t>
            </a:r>
            <a:r>
              <a:rPr sz="1400" b="1" spc="-3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Selection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00725" y="840990"/>
            <a:ext cx="3783700" cy="4486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964224" y="877550"/>
            <a:ext cx="3656965" cy="3219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855344">
              <a:lnSpc>
                <a:spcPct val="100000"/>
              </a:lnSpc>
              <a:spcBef>
                <a:spcPts val="225"/>
              </a:spcBef>
            </a:pP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After</a:t>
            </a:r>
            <a:r>
              <a:rPr sz="1400" b="1" spc="-3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Feature</a:t>
            </a:r>
            <a:r>
              <a:rPr sz="1400" b="1" spc="-3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Selection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6902" y="1728972"/>
            <a:ext cx="4059354" cy="22608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4228" y="1748634"/>
            <a:ext cx="4106545" cy="2231390"/>
            <a:chOff x="274228" y="1748634"/>
            <a:chExt cx="4106545" cy="22313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228" y="1748634"/>
              <a:ext cx="4106250" cy="223136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0790" y="3723476"/>
              <a:ext cx="3873500" cy="1905"/>
            </a:xfrm>
            <a:custGeom>
              <a:avLst/>
              <a:gdLst/>
              <a:ahLst/>
              <a:cxnLst/>
              <a:rect l="l" t="t" r="r" b="b"/>
              <a:pathLst>
                <a:path w="3873500" h="1904">
                  <a:moveTo>
                    <a:pt x="0" y="1799"/>
                  </a:moveTo>
                  <a:lnTo>
                    <a:pt x="3873299" y="0"/>
                  </a:lnTo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9330" y="162814"/>
            <a:ext cx="4867275" cy="473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Parameter</a:t>
            </a:r>
            <a:r>
              <a:rPr sz="1800" spc="-30" dirty="0"/>
              <a:t> </a:t>
            </a:r>
            <a:r>
              <a:rPr sz="1800" spc="-5" dirty="0"/>
              <a:t>Optimization</a:t>
            </a:r>
            <a:r>
              <a:rPr sz="1800" spc="-25" dirty="0"/>
              <a:t> </a:t>
            </a:r>
            <a:r>
              <a:rPr sz="1800" spc="-5" dirty="0"/>
              <a:t>of</a:t>
            </a:r>
            <a:r>
              <a:rPr sz="1800" spc="-20" dirty="0"/>
              <a:t> </a:t>
            </a:r>
            <a:r>
              <a:rPr sz="1800" spc="-5" dirty="0"/>
              <a:t>Ridge</a:t>
            </a:r>
            <a:r>
              <a:rPr sz="1800" spc="-25" dirty="0"/>
              <a:t> </a:t>
            </a:r>
            <a:r>
              <a:rPr sz="1800" spc="-5" dirty="0"/>
              <a:t>Regression</a:t>
            </a:r>
            <a:endParaRPr sz="1800"/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100" spc="-5" dirty="0"/>
              <a:t>Comparison</a:t>
            </a:r>
            <a:r>
              <a:rPr sz="1100" spc="-30" dirty="0"/>
              <a:t> </a:t>
            </a:r>
            <a:r>
              <a:rPr sz="1100" spc="-5" dirty="0"/>
              <a:t>after</a:t>
            </a:r>
            <a:r>
              <a:rPr sz="1100" spc="-25" dirty="0"/>
              <a:t> </a:t>
            </a:r>
            <a:r>
              <a:rPr sz="1100" dirty="0"/>
              <a:t>feature</a:t>
            </a:r>
            <a:r>
              <a:rPr sz="1100" spc="-25" dirty="0"/>
              <a:t> </a:t>
            </a:r>
            <a:r>
              <a:rPr sz="1100" spc="-5" dirty="0"/>
              <a:t>selection</a:t>
            </a:r>
            <a:endParaRPr sz="110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224" y="835252"/>
            <a:ext cx="3582400" cy="4486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18724" y="871812"/>
            <a:ext cx="3455670" cy="3219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680720">
              <a:lnSpc>
                <a:spcPct val="100000"/>
              </a:lnSpc>
              <a:spcBef>
                <a:spcPts val="225"/>
              </a:spcBef>
            </a:pP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Before</a:t>
            </a:r>
            <a:r>
              <a:rPr sz="1400" b="1" spc="-3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Feature</a:t>
            </a:r>
            <a:r>
              <a:rPr sz="1400" b="1" spc="-3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Selection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00725" y="840990"/>
            <a:ext cx="3783700" cy="4486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964224" y="877550"/>
            <a:ext cx="3656965" cy="3219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855344">
              <a:lnSpc>
                <a:spcPct val="100000"/>
              </a:lnSpc>
              <a:spcBef>
                <a:spcPts val="225"/>
              </a:spcBef>
            </a:pP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After</a:t>
            </a:r>
            <a:r>
              <a:rPr sz="1400" b="1" spc="-3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Feature</a:t>
            </a:r>
            <a:r>
              <a:rPr sz="1400" b="1" spc="-3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Selection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48874" y="3718974"/>
            <a:ext cx="3887470" cy="10795"/>
          </a:xfrm>
          <a:custGeom>
            <a:avLst/>
            <a:gdLst/>
            <a:ahLst/>
            <a:cxnLst/>
            <a:rect l="l" t="t" r="r" b="b"/>
            <a:pathLst>
              <a:path w="3887470" h="10795">
                <a:moveTo>
                  <a:pt x="0" y="10799"/>
                </a:moveTo>
                <a:lnTo>
                  <a:pt x="3887399" y="0"/>
                </a:lnTo>
              </a:path>
            </a:pathLst>
          </a:custGeom>
          <a:ln w="9524">
            <a:solidFill>
              <a:srgbClr val="177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2239" y="4095162"/>
            <a:ext cx="2153946" cy="3492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46591" y="4095387"/>
            <a:ext cx="2085791" cy="3208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8525" y="808440"/>
            <a:ext cx="4921250" cy="1445260"/>
            <a:chOff x="358525" y="808440"/>
            <a:chExt cx="4921250" cy="14452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525" y="1214990"/>
              <a:ext cx="4921000" cy="10381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2025" y="1251550"/>
              <a:ext cx="4794250" cy="911225"/>
            </a:xfrm>
            <a:custGeom>
              <a:avLst/>
              <a:gdLst/>
              <a:ahLst/>
              <a:cxnLst/>
              <a:rect l="l" t="t" r="r" b="b"/>
              <a:pathLst>
                <a:path w="4794250" h="911225">
                  <a:moveTo>
                    <a:pt x="4793999" y="911099"/>
                  </a:moveTo>
                  <a:lnTo>
                    <a:pt x="0" y="911099"/>
                  </a:lnTo>
                  <a:lnTo>
                    <a:pt x="0" y="0"/>
                  </a:lnTo>
                  <a:lnTo>
                    <a:pt x="4793999" y="0"/>
                  </a:lnTo>
                  <a:lnTo>
                    <a:pt x="4793999" y="911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312" y="1361737"/>
              <a:ext cx="4673425" cy="6975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525" y="808440"/>
              <a:ext cx="4921000" cy="4486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12171" y="116061"/>
            <a:ext cx="713447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Price</a:t>
            </a:r>
            <a:r>
              <a:rPr spc="-25" dirty="0"/>
              <a:t> </a:t>
            </a:r>
            <a:r>
              <a:rPr spc="-5" dirty="0"/>
              <a:t>Prediction</a:t>
            </a:r>
            <a:r>
              <a:rPr spc="-25" dirty="0"/>
              <a:t> </a:t>
            </a:r>
            <a:r>
              <a:rPr spc="-5" dirty="0"/>
              <a:t>by</a:t>
            </a:r>
            <a:r>
              <a:rPr spc="-25" dirty="0"/>
              <a:t> </a:t>
            </a:r>
            <a:r>
              <a:rPr spc="-5" dirty="0"/>
              <a:t>Elastic</a:t>
            </a:r>
            <a:r>
              <a:rPr spc="-25" dirty="0"/>
              <a:t> </a:t>
            </a:r>
            <a:r>
              <a:rPr spc="-5" dirty="0"/>
              <a:t>Net</a:t>
            </a:r>
            <a:r>
              <a:rPr spc="-20" dirty="0"/>
              <a:t> </a:t>
            </a:r>
            <a:r>
              <a:rPr spc="-5" dirty="0"/>
              <a:t>Regression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09330" y="508763"/>
            <a:ext cx="2865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177A57"/>
                </a:solidFill>
                <a:latin typeface="Arial"/>
                <a:cs typeface="Arial"/>
              </a:rPr>
              <a:t>Model</a:t>
            </a:r>
            <a:r>
              <a:rPr sz="1200" b="1" spc="-2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177A57"/>
                </a:solidFill>
                <a:latin typeface="Arial"/>
                <a:cs typeface="Arial"/>
              </a:rPr>
              <a:t>comparison</a:t>
            </a:r>
            <a:r>
              <a:rPr sz="1200" b="1" spc="-2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177A57"/>
                </a:solidFill>
                <a:latin typeface="Arial"/>
                <a:cs typeface="Arial"/>
              </a:rPr>
              <a:t>and</a:t>
            </a:r>
            <a:r>
              <a:rPr sz="1200" b="1" spc="-2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177A57"/>
                </a:solidFill>
                <a:latin typeface="Arial"/>
                <a:cs typeface="Arial"/>
              </a:rPr>
              <a:t>price</a:t>
            </a:r>
            <a:r>
              <a:rPr sz="1200" b="1" spc="-2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177A57"/>
                </a:solidFill>
                <a:latin typeface="Arial"/>
                <a:cs typeface="Arial"/>
              </a:rPr>
              <a:t>prediction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2025" y="844999"/>
            <a:ext cx="4794250" cy="321945"/>
          </a:xfrm>
          <a:prstGeom prst="rect">
            <a:avLst/>
          </a:prstGeom>
          <a:solidFill>
            <a:srgbClr val="177A57"/>
          </a:solidFill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Lasso</a:t>
            </a: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8525" y="2217840"/>
            <a:ext cx="4921000" cy="4486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22025" y="2254399"/>
            <a:ext cx="4794250" cy="321945"/>
          </a:xfrm>
          <a:prstGeom prst="rect">
            <a:avLst/>
          </a:prstGeom>
          <a:solidFill>
            <a:srgbClr val="177A57"/>
          </a:solidFill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Ridge</a:t>
            </a: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8525" y="3655990"/>
            <a:ext cx="4921000" cy="4486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22025" y="3692549"/>
            <a:ext cx="4794250" cy="321945"/>
          </a:xfrm>
          <a:prstGeom prst="rect">
            <a:avLst/>
          </a:prstGeom>
          <a:solidFill>
            <a:srgbClr val="177A57"/>
          </a:solidFill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Elastic</a:t>
            </a:r>
            <a:r>
              <a:rPr sz="1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Net</a:t>
            </a:r>
            <a:r>
              <a:rPr sz="1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58525" y="1744987"/>
            <a:ext cx="4921250" cy="3381375"/>
            <a:chOff x="358525" y="1744987"/>
            <a:chExt cx="4921250" cy="338137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525" y="4087902"/>
              <a:ext cx="4921000" cy="10381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2025" y="4124462"/>
              <a:ext cx="4794250" cy="911225"/>
            </a:xfrm>
            <a:custGeom>
              <a:avLst/>
              <a:gdLst/>
              <a:ahLst/>
              <a:cxnLst/>
              <a:rect l="l" t="t" r="r" b="b"/>
              <a:pathLst>
                <a:path w="4794250" h="911225">
                  <a:moveTo>
                    <a:pt x="4793999" y="911099"/>
                  </a:moveTo>
                  <a:lnTo>
                    <a:pt x="0" y="911099"/>
                  </a:lnTo>
                  <a:lnTo>
                    <a:pt x="0" y="0"/>
                  </a:lnTo>
                  <a:lnTo>
                    <a:pt x="4793999" y="0"/>
                  </a:lnTo>
                  <a:lnTo>
                    <a:pt x="4793999" y="911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525" y="2634565"/>
              <a:ext cx="4921000" cy="10381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22025" y="2671124"/>
              <a:ext cx="4794250" cy="911225"/>
            </a:xfrm>
            <a:custGeom>
              <a:avLst/>
              <a:gdLst/>
              <a:ahLst/>
              <a:cxnLst/>
              <a:rect l="l" t="t" r="r" b="b"/>
              <a:pathLst>
                <a:path w="4794250" h="911225">
                  <a:moveTo>
                    <a:pt x="4793999" y="911099"/>
                  </a:moveTo>
                  <a:lnTo>
                    <a:pt x="0" y="911099"/>
                  </a:lnTo>
                  <a:lnTo>
                    <a:pt x="0" y="0"/>
                  </a:lnTo>
                  <a:lnTo>
                    <a:pt x="4793999" y="0"/>
                  </a:lnTo>
                  <a:lnTo>
                    <a:pt x="4793999" y="911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44699" y="1749749"/>
              <a:ext cx="627380" cy="161925"/>
            </a:xfrm>
            <a:custGeom>
              <a:avLst/>
              <a:gdLst/>
              <a:ahLst/>
              <a:cxnLst/>
              <a:rect l="l" t="t" r="r" b="b"/>
              <a:pathLst>
                <a:path w="627379" h="161925">
                  <a:moveTo>
                    <a:pt x="0" y="26950"/>
                  </a:moveTo>
                  <a:lnTo>
                    <a:pt x="2117" y="16460"/>
                  </a:lnTo>
                  <a:lnTo>
                    <a:pt x="7893" y="7893"/>
                  </a:lnTo>
                  <a:lnTo>
                    <a:pt x="16460" y="2117"/>
                  </a:lnTo>
                  <a:lnTo>
                    <a:pt x="26950" y="0"/>
                  </a:lnTo>
                  <a:lnTo>
                    <a:pt x="600349" y="0"/>
                  </a:lnTo>
                  <a:lnTo>
                    <a:pt x="607497" y="0"/>
                  </a:lnTo>
                  <a:lnTo>
                    <a:pt x="614352" y="2839"/>
                  </a:lnTo>
                  <a:lnTo>
                    <a:pt x="619406" y="7893"/>
                  </a:lnTo>
                  <a:lnTo>
                    <a:pt x="624460" y="12947"/>
                  </a:lnTo>
                  <a:lnTo>
                    <a:pt x="627299" y="19802"/>
                  </a:lnTo>
                  <a:lnTo>
                    <a:pt x="627299" y="26950"/>
                  </a:lnTo>
                  <a:lnTo>
                    <a:pt x="627299" y="134749"/>
                  </a:lnTo>
                  <a:lnTo>
                    <a:pt x="625182" y="145239"/>
                  </a:lnTo>
                  <a:lnTo>
                    <a:pt x="619406" y="153806"/>
                  </a:lnTo>
                  <a:lnTo>
                    <a:pt x="610839" y="159582"/>
                  </a:lnTo>
                  <a:lnTo>
                    <a:pt x="600349" y="161699"/>
                  </a:lnTo>
                  <a:lnTo>
                    <a:pt x="26950" y="161699"/>
                  </a:lnTo>
                  <a:lnTo>
                    <a:pt x="16460" y="159582"/>
                  </a:lnTo>
                  <a:lnTo>
                    <a:pt x="7893" y="153806"/>
                  </a:lnTo>
                  <a:lnTo>
                    <a:pt x="2117" y="145239"/>
                  </a:lnTo>
                  <a:lnTo>
                    <a:pt x="0" y="134749"/>
                  </a:lnTo>
                  <a:lnTo>
                    <a:pt x="0" y="2695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325" y="2768924"/>
              <a:ext cx="4673424" cy="6975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325" y="4240249"/>
              <a:ext cx="4673424" cy="689174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5399875" y="948487"/>
            <a:ext cx="682625" cy="3070860"/>
            <a:chOff x="5399875" y="948487"/>
            <a:chExt cx="682625" cy="3070860"/>
          </a:xfrm>
        </p:grpSpPr>
        <p:sp>
          <p:nvSpPr>
            <p:cNvPr id="23" name="object 23"/>
            <p:cNvSpPr/>
            <p:nvPr/>
          </p:nvSpPr>
          <p:spPr>
            <a:xfrm>
              <a:off x="5404637" y="953249"/>
              <a:ext cx="673100" cy="3061335"/>
            </a:xfrm>
            <a:custGeom>
              <a:avLst/>
              <a:gdLst/>
              <a:ahLst/>
              <a:cxnLst/>
              <a:rect l="l" t="t" r="r" b="b"/>
              <a:pathLst>
                <a:path w="673100" h="3061335">
                  <a:moveTo>
                    <a:pt x="0" y="3060899"/>
                  </a:moveTo>
                  <a:lnTo>
                    <a:pt x="0" y="0"/>
                  </a:lnTo>
                  <a:lnTo>
                    <a:pt x="672899" y="1540183"/>
                  </a:lnTo>
                  <a:lnTo>
                    <a:pt x="0" y="3060899"/>
                  </a:lnTo>
                  <a:close/>
                </a:path>
              </a:pathLst>
            </a:custGeom>
            <a:solidFill>
              <a:srgbClr val="177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04637" y="953249"/>
              <a:ext cx="673100" cy="3061335"/>
            </a:xfrm>
            <a:custGeom>
              <a:avLst/>
              <a:gdLst/>
              <a:ahLst/>
              <a:cxnLst/>
              <a:rect l="l" t="t" r="r" b="b"/>
              <a:pathLst>
                <a:path w="673100" h="3061335">
                  <a:moveTo>
                    <a:pt x="0" y="0"/>
                  </a:moveTo>
                  <a:lnTo>
                    <a:pt x="672899" y="1540183"/>
                  </a:lnTo>
                  <a:lnTo>
                    <a:pt x="0" y="306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494320" y="2396845"/>
            <a:ext cx="3924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Lasso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26350" y="864738"/>
            <a:ext cx="2120291" cy="310092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57375" y="4220775"/>
            <a:ext cx="3574873" cy="5731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330" y="180340"/>
            <a:ext cx="3058795" cy="537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Gradient</a:t>
            </a:r>
            <a:r>
              <a:rPr spc="-55" dirty="0"/>
              <a:t> </a:t>
            </a:r>
            <a:r>
              <a:rPr spc="-5" dirty="0"/>
              <a:t>Boosting</a:t>
            </a: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200" spc="-5" dirty="0"/>
              <a:t>Feature</a:t>
            </a:r>
            <a:r>
              <a:rPr sz="1200" spc="-25" dirty="0"/>
              <a:t> </a:t>
            </a:r>
            <a:r>
              <a:rPr sz="1200" spc="-5" dirty="0"/>
              <a:t>Importance</a:t>
            </a:r>
            <a:r>
              <a:rPr sz="1200" spc="-20" dirty="0"/>
              <a:t> </a:t>
            </a:r>
            <a:r>
              <a:rPr sz="1200" spc="-5" dirty="0"/>
              <a:t>via</a:t>
            </a:r>
            <a:r>
              <a:rPr sz="1200" spc="-25" dirty="0"/>
              <a:t> </a:t>
            </a:r>
            <a:r>
              <a:rPr sz="1200" spc="-5" dirty="0"/>
              <a:t>Gradient</a:t>
            </a:r>
            <a:r>
              <a:rPr sz="1200" spc="-20" dirty="0"/>
              <a:t> </a:t>
            </a:r>
            <a:r>
              <a:rPr sz="1200" spc="-5" dirty="0"/>
              <a:t>Boosting</a:t>
            </a:r>
            <a:endParaRPr sz="12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798" y="1343925"/>
            <a:ext cx="5143201" cy="368367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69025" y="835265"/>
            <a:ext cx="8513445" cy="3985260"/>
            <a:chOff x="469025" y="835265"/>
            <a:chExt cx="8513445" cy="39852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025" y="835265"/>
              <a:ext cx="5051800" cy="448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39724" y="1318626"/>
              <a:ext cx="2842374" cy="350162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32525" y="871824"/>
            <a:ext cx="4925060" cy="3219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Feature</a:t>
            </a:r>
            <a:r>
              <a:rPr sz="1400" b="1" spc="-3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Importance</a:t>
            </a:r>
            <a:r>
              <a:rPr sz="1400" b="1" spc="-3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Score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76162" y="835265"/>
            <a:ext cx="2969500" cy="4486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139662" y="871824"/>
            <a:ext cx="2842895" cy="3219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300355">
              <a:lnSpc>
                <a:spcPct val="100000"/>
              </a:lnSpc>
              <a:spcBef>
                <a:spcPts val="225"/>
              </a:spcBef>
            </a:pP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Feature</a:t>
            </a:r>
            <a:r>
              <a:rPr sz="1400" b="1" spc="-3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Dropped</a:t>
            </a:r>
            <a:r>
              <a:rPr sz="1400" b="1" spc="-2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by</a:t>
            </a:r>
            <a:r>
              <a:rPr sz="1400" b="1" spc="-2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Lasso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665" y="792638"/>
            <a:ext cx="7514035" cy="13144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Stack</a:t>
            </a:r>
            <a:r>
              <a:rPr spc="-90" dirty="0"/>
              <a:t> </a:t>
            </a:r>
            <a:r>
              <a:rPr spc="-5" dirty="0"/>
              <a:t>Regressor</a:t>
            </a:r>
          </a:p>
        </p:txBody>
      </p:sp>
      <p:sp>
        <p:nvSpPr>
          <p:cNvPr id="91" name="object 9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384444" y="167443"/>
            <a:ext cx="6053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177A57"/>
                </a:solidFill>
                <a:latin typeface="Arial"/>
                <a:cs typeface="Arial"/>
              </a:rPr>
              <a:t>Stack</a:t>
            </a:r>
            <a:r>
              <a:rPr sz="1200" b="1" spc="-5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177A57"/>
                </a:solidFill>
                <a:latin typeface="Arial"/>
                <a:cs typeface="Arial"/>
              </a:rPr>
              <a:t>All</a:t>
            </a:r>
            <a:r>
              <a:rPr sz="1200" b="1" spc="-1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177A57"/>
                </a:solidFill>
                <a:latin typeface="Arial"/>
                <a:cs typeface="Arial"/>
              </a:rPr>
              <a:t>Models(ridge,</a:t>
            </a:r>
            <a:r>
              <a:rPr sz="1200" b="1" spc="-1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177A57"/>
                </a:solidFill>
                <a:latin typeface="Arial"/>
                <a:cs typeface="Arial"/>
              </a:rPr>
              <a:t>lasso,</a:t>
            </a:r>
            <a:r>
              <a:rPr sz="1200" b="1" spc="-1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177A57"/>
                </a:solidFill>
                <a:latin typeface="Arial"/>
                <a:cs typeface="Arial"/>
              </a:rPr>
              <a:t>elastic,</a:t>
            </a:r>
            <a:r>
              <a:rPr sz="1200" b="1" spc="-1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177A57"/>
                </a:solidFill>
                <a:latin typeface="Arial"/>
                <a:cs typeface="Arial"/>
              </a:rPr>
              <a:t>xg</a:t>
            </a:r>
            <a:r>
              <a:rPr sz="1200" b="1" spc="-1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177A57"/>
                </a:solidFill>
                <a:latin typeface="Arial"/>
                <a:cs typeface="Arial"/>
              </a:rPr>
              <a:t>boosting,</a:t>
            </a:r>
            <a:r>
              <a:rPr sz="1200" b="1" spc="-1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177A57"/>
                </a:solidFill>
                <a:latin typeface="Arial"/>
                <a:cs typeface="Arial"/>
              </a:rPr>
              <a:t>g</a:t>
            </a:r>
            <a:r>
              <a:rPr sz="1200" b="1" spc="-1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177A57"/>
                </a:solidFill>
                <a:latin typeface="Arial"/>
                <a:cs typeface="Arial"/>
              </a:rPr>
              <a:t>boosting)</a:t>
            </a:r>
            <a:r>
              <a:rPr sz="1200" b="1" spc="-1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177A57"/>
                </a:solidFill>
                <a:latin typeface="Arial"/>
                <a:cs typeface="Arial"/>
              </a:rPr>
              <a:t>and</a:t>
            </a:r>
            <a:r>
              <a:rPr sz="1200" b="1" spc="-1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177A57"/>
                </a:solidFill>
                <a:latin typeface="Arial"/>
                <a:cs typeface="Arial"/>
              </a:rPr>
              <a:t>Price</a:t>
            </a:r>
            <a:r>
              <a:rPr sz="1200" b="1" spc="-1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177A57"/>
                </a:solidFill>
                <a:latin typeface="Arial"/>
                <a:cs typeface="Arial"/>
              </a:rPr>
              <a:t>Prediction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8290" y="1769925"/>
            <a:ext cx="576580" cy="1753235"/>
            <a:chOff x="448290" y="1769925"/>
            <a:chExt cx="576580" cy="17532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290" y="1769925"/>
              <a:ext cx="576400" cy="1753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4850" y="1833425"/>
              <a:ext cx="449580" cy="1626235"/>
            </a:xfrm>
            <a:custGeom>
              <a:avLst/>
              <a:gdLst/>
              <a:ahLst/>
              <a:cxnLst/>
              <a:rect l="l" t="t" r="r" b="b"/>
              <a:pathLst>
                <a:path w="449580" h="1626235">
                  <a:moveTo>
                    <a:pt x="449399" y="1625999"/>
                  </a:moveTo>
                  <a:lnTo>
                    <a:pt x="0" y="1625999"/>
                  </a:lnTo>
                  <a:lnTo>
                    <a:pt x="0" y="0"/>
                  </a:lnTo>
                  <a:lnTo>
                    <a:pt x="449399" y="0"/>
                  </a:lnTo>
                  <a:lnTo>
                    <a:pt x="449399" y="1625999"/>
                  </a:lnTo>
                  <a:close/>
                </a:path>
              </a:pathLst>
            </a:custGeom>
            <a:solidFill>
              <a:srgbClr val="177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0501" y="1973717"/>
            <a:ext cx="281940" cy="1388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5"/>
              </a:lnSpc>
            </a:pP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Training</a:t>
            </a:r>
            <a:r>
              <a:rPr sz="18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29487" y="817840"/>
            <a:ext cx="2380615" cy="3549650"/>
            <a:chOff x="929487" y="817840"/>
            <a:chExt cx="2380615" cy="3549650"/>
          </a:xfrm>
        </p:grpSpPr>
        <p:sp>
          <p:nvSpPr>
            <p:cNvPr id="9" name="object 9"/>
            <p:cNvSpPr/>
            <p:nvPr/>
          </p:nvSpPr>
          <p:spPr>
            <a:xfrm>
              <a:off x="1184049" y="1048224"/>
              <a:ext cx="558800" cy="3314700"/>
            </a:xfrm>
            <a:custGeom>
              <a:avLst/>
              <a:gdLst/>
              <a:ahLst/>
              <a:cxnLst/>
              <a:rect l="l" t="t" r="r" b="b"/>
              <a:pathLst>
                <a:path w="558800" h="3314700">
                  <a:moveTo>
                    <a:pt x="32999" y="3314399"/>
                  </a:moveTo>
                  <a:lnTo>
                    <a:pt x="0" y="0"/>
                  </a:lnTo>
                </a:path>
                <a:path w="558800" h="3314700">
                  <a:moveTo>
                    <a:pt x="13531" y="7133"/>
                  </a:moveTo>
                  <a:lnTo>
                    <a:pt x="558485" y="616"/>
                  </a:lnTo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42347" y="10331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75" y="31463"/>
                  </a:moveTo>
                  <a:lnTo>
                    <a:pt x="0" y="0"/>
                  </a:lnTo>
                  <a:lnTo>
                    <a:pt x="43410" y="15214"/>
                  </a:lnTo>
                  <a:lnTo>
                    <a:pt x="375" y="31463"/>
                  </a:lnTo>
                  <a:close/>
                </a:path>
              </a:pathLst>
            </a:custGeom>
            <a:solidFill>
              <a:srgbClr val="177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2347" y="10331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75" y="31463"/>
                  </a:moveTo>
                  <a:lnTo>
                    <a:pt x="43410" y="15214"/>
                  </a:lnTo>
                  <a:lnTo>
                    <a:pt x="0" y="0"/>
                  </a:lnTo>
                  <a:lnTo>
                    <a:pt x="375" y="31463"/>
                  </a:lnTo>
                  <a:close/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93187" y="1903687"/>
              <a:ext cx="554355" cy="15240"/>
            </a:xfrm>
            <a:custGeom>
              <a:avLst/>
              <a:gdLst/>
              <a:ahLst/>
              <a:cxnLst/>
              <a:rect l="l" t="t" r="r" b="b"/>
              <a:pathLst>
                <a:path w="554355" h="15239">
                  <a:moveTo>
                    <a:pt x="0" y="15229"/>
                  </a:moveTo>
                  <a:lnTo>
                    <a:pt x="553971" y="0"/>
                  </a:lnTo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46726" y="188796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864" y="31453"/>
                  </a:moveTo>
                  <a:lnTo>
                    <a:pt x="0" y="0"/>
                  </a:lnTo>
                  <a:lnTo>
                    <a:pt x="43641" y="14538"/>
                  </a:lnTo>
                  <a:lnTo>
                    <a:pt x="864" y="31453"/>
                  </a:lnTo>
                  <a:close/>
                </a:path>
              </a:pathLst>
            </a:custGeom>
            <a:solidFill>
              <a:srgbClr val="177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46726" y="188796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864" y="31453"/>
                  </a:moveTo>
                  <a:lnTo>
                    <a:pt x="43641" y="14538"/>
                  </a:lnTo>
                  <a:lnTo>
                    <a:pt x="0" y="0"/>
                  </a:lnTo>
                  <a:lnTo>
                    <a:pt x="864" y="31453"/>
                  </a:lnTo>
                  <a:close/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93187" y="3513001"/>
              <a:ext cx="554355" cy="15240"/>
            </a:xfrm>
            <a:custGeom>
              <a:avLst/>
              <a:gdLst/>
              <a:ahLst/>
              <a:cxnLst/>
              <a:rect l="l" t="t" r="r" b="b"/>
              <a:pathLst>
                <a:path w="554355" h="15239">
                  <a:moveTo>
                    <a:pt x="0" y="15229"/>
                  </a:moveTo>
                  <a:lnTo>
                    <a:pt x="553971" y="0"/>
                  </a:lnTo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46726" y="349727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864" y="31453"/>
                  </a:moveTo>
                  <a:lnTo>
                    <a:pt x="0" y="0"/>
                  </a:lnTo>
                  <a:lnTo>
                    <a:pt x="43641" y="14539"/>
                  </a:lnTo>
                  <a:lnTo>
                    <a:pt x="864" y="31453"/>
                  </a:lnTo>
                  <a:close/>
                </a:path>
              </a:pathLst>
            </a:custGeom>
            <a:solidFill>
              <a:srgbClr val="177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46726" y="349727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864" y="31453"/>
                  </a:moveTo>
                  <a:lnTo>
                    <a:pt x="43641" y="14539"/>
                  </a:lnTo>
                  <a:lnTo>
                    <a:pt x="0" y="0"/>
                  </a:lnTo>
                  <a:lnTo>
                    <a:pt x="864" y="31453"/>
                  </a:lnTo>
                  <a:close/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28975" y="4337096"/>
              <a:ext cx="554355" cy="15240"/>
            </a:xfrm>
            <a:custGeom>
              <a:avLst/>
              <a:gdLst/>
              <a:ahLst/>
              <a:cxnLst/>
              <a:rect l="l" t="t" r="r" b="b"/>
              <a:pathLst>
                <a:path w="554355" h="15239">
                  <a:moveTo>
                    <a:pt x="0" y="15229"/>
                  </a:moveTo>
                  <a:lnTo>
                    <a:pt x="553971" y="0"/>
                  </a:lnTo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82514" y="43213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864" y="31453"/>
                  </a:moveTo>
                  <a:lnTo>
                    <a:pt x="0" y="0"/>
                  </a:lnTo>
                  <a:lnTo>
                    <a:pt x="43641" y="14538"/>
                  </a:lnTo>
                  <a:lnTo>
                    <a:pt x="864" y="31453"/>
                  </a:lnTo>
                  <a:close/>
                </a:path>
              </a:pathLst>
            </a:custGeom>
            <a:solidFill>
              <a:srgbClr val="177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2514" y="43213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864" y="31453"/>
                  </a:moveTo>
                  <a:lnTo>
                    <a:pt x="43641" y="14538"/>
                  </a:lnTo>
                  <a:lnTo>
                    <a:pt x="0" y="0"/>
                  </a:lnTo>
                  <a:lnTo>
                    <a:pt x="864" y="31453"/>
                  </a:lnTo>
                  <a:close/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34249" y="2640823"/>
              <a:ext cx="803910" cy="5715"/>
            </a:xfrm>
            <a:custGeom>
              <a:avLst/>
              <a:gdLst/>
              <a:ahLst/>
              <a:cxnLst/>
              <a:rect l="l" t="t" r="r" b="b"/>
              <a:pathLst>
                <a:path w="803910" h="5714">
                  <a:moveTo>
                    <a:pt x="0" y="5601"/>
                  </a:moveTo>
                  <a:lnTo>
                    <a:pt x="803851" y="0"/>
                  </a:lnTo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37991" y="262509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219" y="31464"/>
                  </a:moveTo>
                  <a:lnTo>
                    <a:pt x="0" y="0"/>
                  </a:lnTo>
                  <a:lnTo>
                    <a:pt x="43333" y="15431"/>
                  </a:lnTo>
                  <a:lnTo>
                    <a:pt x="219" y="31464"/>
                  </a:lnTo>
                  <a:close/>
                </a:path>
              </a:pathLst>
            </a:custGeom>
            <a:solidFill>
              <a:srgbClr val="177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37991" y="262509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219" y="31464"/>
                  </a:moveTo>
                  <a:lnTo>
                    <a:pt x="43333" y="15431"/>
                  </a:lnTo>
                  <a:lnTo>
                    <a:pt x="0" y="0"/>
                  </a:lnTo>
                  <a:lnTo>
                    <a:pt x="219" y="31464"/>
                  </a:lnTo>
                  <a:close/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5274" y="817840"/>
              <a:ext cx="1564600" cy="5599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808774" y="854399"/>
              <a:ext cx="1437640" cy="433070"/>
            </a:xfrm>
            <a:custGeom>
              <a:avLst/>
              <a:gdLst/>
              <a:ahLst/>
              <a:cxnLst/>
              <a:rect l="l" t="t" r="r" b="b"/>
              <a:pathLst>
                <a:path w="1437639" h="433069">
                  <a:moveTo>
                    <a:pt x="1437599" y="432899"/>
                  </a:moveTo>
                  <a:lnTo>
                    <a:pt x="0" y="432899"/>
                  </a:lnTo>
                  <a:lnTo>
                    <a:pt x="0" y="0"/>
                  </a:lnTo>
                  <a:lnTo>
                    <a:pt x="1437599" y="0"/>
                  </a:lnTo>
                  <a:lnTo>
                    <a:pt x="1437599" y="432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155186" y="856770"/>
            <a:ext cx="1670050" cy="35687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350"/>
              </a:spcBef>
              <a:tabLst>
                <a:tab pos="1072515" algn="l"/>
                <a:tab pos="1656080" algn="l"/>
              </a:tabLst>
            </a:pPr>
            <a:r>
              <a:rPr sz="1000" b="1" spc="-5" dirty="0">
                <a:solidFill>
                  <a:srgbClr val="177A57"/>
                </a:solidFill>
                <a:latin typeface="Arial"/>
                <a:cs typeface="Arial"/>
              </a:rPr>
              <a:t>Lasso	</a:t>
            </a:r>
            <a:r>
              <a:rPr sz="1000" u="heavy" spc="-5" dirty="0">
                <a:solidFill>
                  <a:srgbClr val="177A57"/>
                </a:solidFill>
                <a:uFill>
                  <a:solidFill>
                    <a:srgbClr val="177A57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800" b="1" spc="-5" dirty="0">
                <a:solidFill>
                  <a:srgbClr val="177A57"/>
                </a:solidFill>
                <a:latin typeface="Arial"/>
                <a:cs typeface="Arial"/>
              </a:rPr>
              <a:t>RMSE</a:t>
            </a:r>
            <a:r>
              <a:rPr sz="800" b="1" spc="-3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77A57"/>
                </a:solidFill>
                <a:latin typeface="Arial"/>
                <a:cs typeface="Arial"/>
              </a:rPr>
              <a:t>=</a:t>
            </a:r>
            <a:r>
              <a:rPr sz="800" b="1" spc="-3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FF0000"/>
                </a:solidFill>
                <a:latin typeface="Arial"/>
                <a:cs typeface="Arial"/>
              </a:rPr>
              <a:t>0.1071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745250" y="1675173"/>
            <a:ext cx="1627505" cy="516255"/>
            <a:chOff x="1745250" y="1675173"/>
            <a:chExt cx="1627505" cy="516255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5250" y="1675173"/>
              <a:ext cx="1627300" cy="5161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808750" y="1711733"/>
              <a:ext cx="1500505" cy="389255"/>
            </a:xfrm>
            <a:custGeom>
              <a:avLst/>
              <a:gdLst/>
              <a:ahLst/>
              <a:cxnLst/>
              <a:rect l="l" t="t" r="r" b="b"/>
              <a:pathLst>
                <a:path w="1500504" h="389255">
                  <a:moveTo>
                    <a:pt x="1500299" y="389099"/>
                  </a:moveTo>
                  <a:lnTo>
                    <a:pt x="0" y="389099"/>
                  </a:lnTo>
                  <a:lnTo>
                    <a:pt x="0" y="0"/>
                  </a:lnTo>
                  <a:lnTo>
                    <a:pt x="1500299" y="0"/>
                  </a:lnTo>
                  <a:lnTo>
                    <a:pt x="1500299" y="389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278056" y="1730628"/>
            <a:ext cx="6096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265" algn="l"/>
              </a:tabLst>
            </a:pPr>
            <a:r>
              <a:rPr sz="1000" u="heavy" dirty="0">
                <a:solidFill>
                  <a:srgbClr val="177A57"/>
                </a:solidFill>
                <a:uFill>
                  <a:solidFill>
                    <a:srgbClr val="177A57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00554" y="1730628"/>
            <a:ext cx="745490" cy="300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0320" algn="ctr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177A57"/>
                </a:solidFill>
                <a:latin typeface="Arial"/>
                <a:cs typeface="Arial"/>
              </a:rPr>
              <a:t>Ridge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800" b="1" spc="-5" dirty="0">
                <a:solidFill>
                  <a:srgbClr val="177A57"/>
                </a:solidFill>
                <a:latin typeface="Arial"/>
                <a:cs typeface="Arial"/>
              </a:rPr>
              <a:t>RMSE</a:t>
            </a:r>
            <a:r>
              <a:rPr sz="800" b="1" spc="-3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77A57"/>
                </a:solidFill>
                <a:latin typeface="Arial"/>
                <a:cs typeface="Arial"/>
              </a:rPr>
              <a:t>=</a:t>
            </a:r>
            <a:r>
              <a:rPr sz="800" b="1" spc="-3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FF0000"/>
                </a:solidFill>
                <a:latin typeface="Arial"/>
                <a:cs typeface="Arial"/>
              </a:rPr>
              <a:t>0.1091</a:t>
            </a:r>
            <a:endParaRPr sz="800">
              <a:latin typeface="Arial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31700" y="2396340"/>
            <a:ext cx="1627300" cy="559900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3278056" y="2495595"/>
            <a:ext cx="6096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265" algn="l"/>
              </a:tabLst>
            </a:pPr>
            <a:r>
              <a:rPr sz="1000" u="heavy" dirty="0">
                <a:solidFill>
                  <a:srgbClr val="177A57"/>
                </a:solidFill>
                <a:uFill>
                  <a:solidFill>
                    <a:srgbClr val="177A57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95199" y="2432899"/>
            <a:ext cx="1500505" cy="4330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4930" rIns="0" bIns="0" rtlCol="0">
            <a:spAutoFit/>
          </a:bodyPr>
          <a:lstStyle/>
          <a:p>
            <a:pPr marL="425450">
              <a:lnSpc>
                <a:spcPct val="100000"/>
              </a:lnSpc>
              <a:spcBef>
                <a:spcPts val="590"/>
              </a:spcBef>
            </a:pPr>
            <a:r>
              <a:rPr sz="1000" b="1" spc="-5" dirty="0">
                <a:solidFill>
                  <a:srgbClr val="177A57"/>
                </a:solidFill>
                <a:latin typeface="Arial"/>
                <a:cs typeface="Arial"/>
              </a:rPr>
              <a:t>Elastic</a:t>
            </a:r>
            <a:r>
              <a:rPr sz="1000" b="1" spc="-5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177A57"/>
                </a:solidFill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  <a:p>
            <a:pPr marL="389890">
              <a:lnSpc>
                <a:spcPct val="100000"/>
              </a:lnSpc>
              <a:spcBef>
                <a:spcPts val="10"/>
              </a:spcBef>
            </a:pPr>
            <a:r>
              <a:rPr sz="800" b="1" spc="-5" dirty="0">
                <a:solidFill>
                  <a:srgbClr val="177A57"/>
                </a:solidFill>
                <a:latin typeface="Arial"/>
                <a:cs typeface="Arial"/>
              </a:rPr>
              <a:t>RMSE</a:t>
            </a:r>
            <a:r>
              <a:rPr sz="800" b="1" spc="-3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77A57"/>
                </a:solidFill>
                <a:latin typeface="Arial"/>
                <a:cs typeface="Arial"/>
              </a:rPr>
              <a:t>=</a:t>
            </a:r>
            <a:r>
              <a:rPr sz="800" b="1" spc="-3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FF0000"/>
                </a:solidFill>
                <a:latin typeface="Arial"/>
                <a:cs typeface="Arial"/>
              </a:rPr>
              <a:t>0.1072</a:t>
            </a:r>
            <a:endParaRPr sz="8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1700" y="3247465"/>
            <a:ext cx="1627300" cy="516100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3278056" y="3302920"/>
            <a:ext cx="6096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265" algn="l"/>
              </a:tabLst>
            </a:pPr>
            <a:r>
              <a:rPr sz="1000" u="heavy" dirty="0">
                <a:solidFill>
                  <a:srgbClr val="177A57"/>
                </a:solidFill>
                <a:uFill>
                  <a:solidFill>
                    <a:srgbClr val="177A57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95199" y="3284025"/>
            <a:ext cx="1500505" cy="3892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1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000" b="1" spc="-5" dirty="0">
                <a:solidFill>
                  <a:srgbClr val="177A57"/>
                </a:solidFill>
                <a:latin typeface="Arial"/>
                <a:cs typeface="Arial"/>
              </a:rPr>
              <a:t>Gradient</a:t>
            </a:r>
            <a:r>
              <a:rPr sz="1000" b="1" spc="-5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177A57"/>
                </a:solidFill>
                <a:latin typeface="Arial"/>
                <a:cs typeface="Arial"/>
              </a:rPr>
              <a:t>Boosting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800" b="1" spc="-5" dirty="0">
                <a:solidFill>
                  <a:srgbClr val="177A57"/>
                </a:solidFill>
                <a:latin typeface="Arial"/>
                <a:cs typeface="Arial"/>
              </a:rPr>
              <a:t>RMSE</a:t>
            </a:r>
            <a:r>
              <a:rPr sz="800" b="1" spc="-3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77A57"/>
                </a:solidFill>
                <a:latin typeface="Arial"/>
                <a:cs typeface="Arial"/>
              </a:rPr>
              <a:t>=</a:t>
            </a:r>
            <a:r>
              <a:rPr sz="800" b="1" spc="-3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FF0000"/>
                </a:solidFill>
                <a:latin typeface="Arial"/>
                <a:cs typeface="Arial"/>
              </a:rPr>
              <a:t>0.1080</a:t>
            </a:r>
            <a:endParaRPr sz="800">
              <a:latin typeface="Arial"/>
              <a:cs typeface="Arial"/>
            </a:endParaRPr>
          </a:p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5425" y="4089065"/>
            <a:ext cx="1564000" cy="559900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3268462" y="4188320"/>
            <a:ext cx="5791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5785" algn="l"/>
              </a:tabLst>
            </a:pPr>
            <a:r>
              <a:rPr sz="1000" u="sng" dirty="0">
                <a:solidFill>
                  <a:srgbClr val="177A57"/>
                </a:solidFill>
                <a:uFill>
                  <a:solidFill>
                    <a:srgbClr val="177A57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848924" y="4125625"/>
            <a:ext cx="1437005" cy="4330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4930" rIns="0" bIns="0" rtlCol="0">
            <a:spAutoFit/>
          </a:bodyPr>
          <a:lstStyle/>
          <a:p>
            <a:pPr marL="334010">
              <a:lnSpc>
                <a:spcPct val="100000"/>
              </a:lnSpc>
              <a:spcBef>
                <a:spcPts val="590"/>
              </a:spcBef>
            </a:pPr>
            <a:r>
              <a:rPr sz="1000" b="1" spc="-5" dirty="0">
                <a:solidFill>
                  <a:srgbClr val="177A57"/>
                </a:solidFill>
                <a:latin typeface="Arial"/>
                <a:cs typeface="Arial"/>
              </a:rPr>
              <a:t>XG</a:t>
            </a:r>
            <a:r>
              <a:rPr sz="1000" b="1" spc="-5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177A57"/>
                </a:solidFill>
                <a:latin typeface="Arial"/>
                <a:cs typeface="Arial"/>
              </a:rPr>
              <a:t>Boosting</a:t>
            </a:r>
            <a:endParaRPr sz="1000">
              <a:latin typeface="Arial"/>
              <a:cs typeface="Arial"/>
            </a:endParaRPr>
          </a:p>
          <a:p>
            <a:pPr marL="361315">
              <a:lnSpc>
                <a:spcPct val="100000"/>
              </a:lnSpc>
              <a:spcBef>
                <a:spcPts val="10"/>
              </a:spcBef>
            </a:pPr>
            <a:r>
              <a:rPr sz="800" b="1" spc="-5" dirty="0">
                <a:solidFill>
                  <a:srgbClr val="177A57"/>
                </a:solidFill>
                <a:latin typeface="Arial"/>
                <a:cs typeface="Arial"/>
              </a:rPr>
              <a:t>RMSE</a:t>
            </a:r>
            <a:r>
              <a:rPr sz="800" b="1" spc="-3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77A57"/>
                </a:solidFill>
                <a:latin typeface="Arial"/>
                <a:cs typeface="Arial"/>
              </a:rPr>
              <a:t>=</a:t>
            </a:r>
            <a:r>
              <a:rPr sz="800" b="1" spc="-3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FF0000"/>
                </a:solidFill>
                <a:latin typeface="Arial"/>
                <a:cs typeface="Arial"/>
              </a:rPr>
              <a:t>0.1122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771529" y="895608"/>
            <a:ext cx="1564005" cy="3469004"/>
            <a:chOff x="3771529" y="895608"/>
            <a:chExt cx="1564005" cy="3469004"/>
          </a:xfrm>
        </p:grpSpPr>
        <p:sp>
          <p:nvSpPr>
            <p:cNvPr id="42" name="object 42"/>
            <p:cNvSpPr/>
            <p:nvPr/>
          </p:nvSpPr>
          <p:spPr>
            <a:xfrm>
              <a:off x="3777629" y="103593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76" y="31463"/>
                  </a:moveTo>
                  <a:lnTo>
                    <a:pt x="0" y="0"/>
                  </a:lnTo>
                  <a:lnTo>
                    <a:pt x="43410" y="15214"/>
                  </a:lnTo>
                  <a:lnTo>
                    <a:pt x="376" y="31463"/>
                  </a:lnTo>
                  <a:close/>
                </a:path>
              </a:pathLst>
            </a:custGeom>
            <a:solidFill>
              <a:srgbClr val="177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777629" y="103593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76" y="31463"/>
                  </a:moveTo>
                  <a:lnTo>
                    <a:pt x="43410" y="15214"/>
                  </a:lnTo>
                  <a:lnTo>
                    <a:pt x="0" y="0"/>
                  </a:lnTo>
                  <a:lnTo>
                    <a:pt x="376" y="31463"/>
                  </a:lnTo>
                  <a:close/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40284" y="189187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76" y="31463"/>
                  </a:moveTo>
                  <a:lnTo>
                    <a:pt x="0" y="0"/>
                  </a:lnTo>
                  <a:lnTo>
                    <a:pt x="43410" y="15214"/>
                  </a:lnTo>
                  <a:lnTo>
                    <a:pt x="376" y="31463"/>
                  </a:lnTo>
                  <a:close/>
                </a:path>
              </a:pathLst>
            </a:custGeom>
            <a:solidFill>
              <a:srgbClr val="177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840284" y="189187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76" y="31463"/>
                  </a:moveTo>
                  <a:lnTo>
                    <a:pt x="43410" y="15214"/>
                  </a:lnTo>
                  <a:lnTo>
                    <a:pt x="0" y="0"/>
                  </a:lnTo>
                  <a:lnTo>
                    <a:pt x="376" y="31463"/>
                  </a:lnTo>
                  <a:close/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840284" y="26266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76" y="31463"/>
                  </a:moveTo>
                  <a:lnTo>
                    <a:pt x="0" y="0"/>
                  </a:lnTo>
                  <a:lnTo>
                    <a:pt x="43410" y="15214"/>
                  </a:lnTo>
                  <a:lnTo>
                    <a:pt x="376" y="31463"/>
                  </a:lnTo>
                  <a:close/>
                </a:path>
              </a:pathLst>
            </a:custGeom>
            <a:solidFill>
              <a:srgbClr val="177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840284" y="26266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76" y="31463"/>
                  </a:moveTo>
                  <a:lnTo>
                    <a:pt x="43410" y="15214"/>
                  </a:lnTo>
                  <a:lnTo>
                    <a:pt x="0" y="0"/>
                  </a:lnTo>
                  <a:lnTo>
                    <a:pt x="376" y="31463"/>
                  </a:lnTo>
                  <a:close/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840284" y="350136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76" y="31463"/>
                  </a:moveTo>
                  <a:lnTo>
                    <a:pt x="0" y="0"/>
                  </a:lnTo>
                  <a:lnTo>
                    <a:pt x="43410" y="15214"/>
                  </a:lnTo>
                  <a:lnTo>
                    <a:pt x="376" y="31463"/>
                  </a:lnTo>
                  <a:close/>
                </a:path>
              </a:pathLst>
            </a:custGeom>
            <a:solidFill>
              <a:srgbClr val="177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840284" y="350136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76" y="31463"/>
                  </a:moveTo>
                  <a:lnTo>
                    <a:pt x="43410" y="15214"/>
                  </a:lnTo>
                  <a:lnTo>
                    <a:pt x="0" y="0"/>
                  </a:lnTo>
                  <a:lnTo>
                    <a:pt x="376" y="31463"/>
                  </a:lnTo>
                  <a:close/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800225" y="432796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99" y="0"/>
                  </a:lnTo>
                  <a:lnTo>
                    <a:pt x="43274" y="15868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177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800225" y="432796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74" y="15868"/>
                  </a:lnTo>
                  <a:lnTo>
                    <a:pt x="99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1529" y="895608"/>
              <a:ext cx="1564000" cy="371800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3835029" y="932168"/>
            <a:ext cx="1437005" cy="2451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795" rIns="0" bIns="0" rtlCol="0">
            <a:spAutoFit/>
          </a:bodyPr>
          <a:lstStyle/>
          <a:p>
            <a:pPr marL="354965">
              <a:lnSpc>
                <a:spcPct val="100000"/>
              </a:lnSpc>
              <a:spcBef>
                <a:spcPts val="85"/>
              </a:spcBef>
            </a:pPr>
            <a:r>
              <a:rPr sz="1000" b="1" spc="-5" dirty="0">
                <a:solidFill>
                  <a:srgbClr val="177A57"/>
                </a:solidFill>
                <a:latin typeface="Arial"/>
                <a:cs typeface="Arial"/>
              </a:rPr>
              <a:t>Prediction</a:t>
            </a:r>
            <a:r>
              <a:rPr sz="1000" b="1" spc="-5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77A57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4" name="object 5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34183" y="1751548"/>
            <a:ext cx="1483600" cy="371800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3897683" y="1788107"/>
            <a:ext cx="1356995" cy="2451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795" rIns="0" bIns="0" rtlCol="0">
            <a:spAutoFit/>
          </a:bodyPr>
          <a:lstStyle/>
          <a:p>
            <a:pPr marL="314960">
              <a:lnSpc>
                <a:spcPct val="100000"/>
              </a:lnSpc>
              <a:spcBef>
                <a:spcPts val="85"/>
              </a:spcBef>
            </a:pPr>
            <a:r>
              <a:rPr sz="1000" b="1" spc="-5" dirty="0">
                <a:solidFill>
                  <a:srgbClr val="177A57"/>
                </a:solidFill>
                <a:latin typeface="Arial"/>
                <a:cs typeface="Arial"/>
              </a:rPr>
              <a:t>Prediction</a:t>
            </a:r>
            <a:r>
              <a:rPr sz="1000" b="1" spc="-5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77A57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6" name="object 5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34183" y="2488681"/>
            <a:ext cx="1483600" cy="371800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3897683" y="2525241"/>
            <a:ext cx="1356995" cy="2451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795" rIns="0" bIns="0" rtlCol="0">
            <a:spAutoFit/>
          </a:bodyPr>
          <a:lstStyle/>
          <a:p>
            <a:pPr marL="314960">
              <a:lnSpc>
                <a:spcPct val="100000"/>
              </a:lnSpc>
              <a:spcBef>
                <a:spcPts val="85"/>
              </a:spcBef>
            </a:pPr>
            <a:r>
              <a:rPr sz="1000" b="1" spc="-5" dirty="0">
                <a:solidFill>
                  <a:srgbClr val="177A57"/>
                </a:solidFill>
                <a:latin typeface="Arial"/>
                <a:cs typeface="Arial"/>
              </a:rPr>
              <a:t>Prediction</a:t>
            </a:r>
            <a:r>
              <a:rPr sz="1000" b="1" spc="-50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77A57"/>
                </a:solidFill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3834183" y="3361061"/>
            <a:ext cx="1483995" cy="372110"/>
            <a:chOff x="3834183" y="3361061"/>
            <a:chExt cx="1483995" cy="372110"/>
          </a:xfrm>
        </p:grpSpPr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34183" y="3361061"/>
              <a:ext cx="1483600" cy="3718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897683" y="3397622"/>
              <a:ext cx="1356995" cy="245110"/>
            </a:xfrm>
            <a:custGeom>
              <a:avLst/>
              <a:gdLst/>
              <a:ahLst/>
              <a:cxnLst/>
              <a:rect l="l" t="t" r="r" b="b"/>
              <a:pathLst>
                <a:path w="1356995" h="245110">
                  <a:moveTo>
                    <a:pt x="1356599" y="244799"/>
                  </a:moveTo>
                  <a:lnTo>
                    <a:pt x="0" y="244799"/>
                  </a:lnTo>
                  <a:lnTo>
                    <a:pt x="0" y="0"/>
                  </a:lnTo>
                  <a:lnTo>
                    <a:pt x="1356599" y="0"/>
                  </a:lnTo>
                  <a:lnTo>
                    <a:pt x="1356599" y="244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4199974" y="3396041"/>
            <a:ext cx="7499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177A57"/>
                </a:solidFill>
                <a:latin typeface="Arial"/>
                <a:cs typeface="Arial"/>
              </a:rPr>
              <a:t>Predictio</a:t>
            </a:r>
            <a:r>
              <a:rPr sz="1000" b="1" dirty="0">
                <a:solidFill>
                  <a:srgbClr val="177A57"/>
                </a:solidFill>
                <a:latin typeface="Arial"/>
                <a:cs typeface="Arial"/>
              </a:rPr>
              <a:t>n</a:t>
            </a:r>
            <a:r>
              <a:rPr sz="1000" b="1" spc="-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77A57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3793975" y="4184967"/>
            <a:ext cx="1564005" cy="372110"/>
            <a:chOff x="3793975" y="4184967"/>
            <a:chExt cx="1564005" cy="372110"/>
          </a:xfrm>
        </p:grpSpPr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3975" y="4184967"/>
              <a:ext cx="1564000" cy="37180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3857475" y="4221527"/>
              <a:ext cx="1437005" cy="245110"/>
            </a:xfrm>
            <a:custGeom>
              <a:avLst/>
              <a:gdLst/>
              <a:ahLst/>
              <a:cxnLst/>
              <a:rect l="l" t="t" r="r" b="b"/>
              <a:pathLst>
                <a:path w="1437004" h="245110">
                  <a:moveTo>
                    <a:pt x="1436999" y="244799"/>
                  </a:moveTo>
                  <a:lnTo>
                    <a:pt x="0" y="244799"/>
                  </a:lnTo>
                  <a:lnTo>
                    <a:pt x="0" y="0"/>
                  </a:lnTo>
                  <a:lnTo>
                    <a:pt x="1436999" y="0"/>
                  </a:lnTo>
                  <a:lnTo>
                    <a:pt x="1436999" y="244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4199966" y="4219947"/>
            <a:ext cx="7499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177A57"/>
                </a:solidFill>
                <a:latin typeface="Arial"/>
                <a:cs typeface="Arial"/>
              </a:rPr>
              <a:t>Predictio</a:t>
            </a:r>
            <a:r>
              <a:rPr sz="1000" b="1" dirty="0">
                <a:solidFill>
                  <a:srgbClr val="177A57"/>
                </a:solidFill>
                <a:latin typeface="Arial"/>
                <a:cs typeface="Arial"/>
              </a:rPr>
              <a:t>n</a:t>
            </a:r>
            <a:r>
              <a:rPr sz="1000" b="1" spc="-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77A57"/>
                </a:solidFill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5267266" y="935657"/>
            <a:ext cx="1303020" cy="3578225"/>
            <a:chOff x="5267266" y="935657"/>
            <a:chExt cx="1303020" cy="3578225"/>
          </a:xfrm>
        </p:grpSpPr>
        <p:sp>
          <p:nvSpPr>
            <p:cNvPr id="67" name="object 67"/>
            <p:cNvSpPr/>
            <p:nvPr/>
          </p:nvSpPr>
          <p:spPr>
            <a:xfrm>
              <a:off x="5272028" y="1051310"/>
              <a:ext cx="545465" cy="3810"/>
            </a:xfrm>
            <a:custGeom>
              <a:avLst/>
              <a:gdLst/>
              <a:ahLst/>
              <a:cxnLst/>
              <a:rect l="l" t="t" r="r" b="b"/>
              <a:pathLst>
                <a:path w="545464" h="3809">
                  <a:moveTo>
                    <a:pt x="0" y="3258"/>
                  </a:moveTo>
                  <a:lnTo>
                    <a:pt x="544950" y="0"/>
                  </a:lnTo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816885" y="103557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187" y="31464"/>
                  </a:moveTo>
                  <a:lnTo>
                    <a:pt x="0" y="0"/>
                  </a:lnTo>
                  <a:lnTo>
                    <a:pt x="43318" y="15474"/>
                  </a:lnTo>
                  <a:lnTo>
                    <a:pt x="187" y="31464"/>
                  </a:lnTo>
                  <a:close/>
                </a:path>
              </a:pathLst>
            </a:custGeom>
            <a:solidFill>
              <a:srgbClr val="177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816885" y="103557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187" y="31464"/>
                  </a:moveTo>
                  <a:lnTo>
                    <a:pt x="43318" y="15474"/>
                  </a:lnTo>
                  <a:lnTo>
                    <a:pt x="0" y="0"/>
                  </a:lnTo>
                  <a:lnTo>
                    <a:pt x="187" y="31464"/>
                  </a:lnTo>
                  <a:close/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839278" y="43252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75" y="31463"/>
                  </a:moveTo>
                  <a:lnTo>
                    <a:pt x="0" y="0"/>
                  </a:lnTo>
                  <a:lnTo>
                    <a:pt x="43410" y="15214"/>
                  </a:lnTo>
                  <a:lnTo>
                    <a:pt x="375" y="31463"/>
                  </a:lnTo>
                  <a:close/>
                </a:path>
              </a:pathLst>
            </a:custGeom>
            <a:solidFill>
              <a:srgbClr val="177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839278" y="43252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75" y="31463"/>
                  </a:moveTo>
                  <a:lnTo>
                    <a:pt x="43410" y="15214"/>
                  </a:lnTo>
                  <a:lnTo>
                    <a:pt x="0" y="0"/>
                  </a:lnTo>
                  <a:lnTo>
                    <a:pt x="375" y="31463"/>
                  </a:lnTo>
                  <a:close/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799020" y="350138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76" y="31463"/>
                  </a:moveTo>
                  <a:lnTo>
                    <a:pt x="0" y="0"/>
                  </a:lnTo>
                  <a:lnTo>
                    <a:pt x="43410" y="15214"/>
                  </a:lnTo>
                  <a:lnTo>
                    <a:pt x="376" y="31463"/>
                  </a:lnTo>
                  <a:close/>
                </a:path>
              </a:pathLst>
            </a:custGeom>
            <a:solidFill>
              <a:srgbClr val="177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799020" y="350138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76" y="31463"/>
                  </a:moveTo>
                  <a:lnTo>
                    <a:pt x="43410" y="15214"/>
                  </a:lnTo>
                  <a:lnTo>
                    <a:pt x="0" y="0"/>
                  </a:lnTo>
                  <a:lnTo>
                    <a:pt x="376" y="31463"/>
                  </a:lnTo>
                  <a:close/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799020" y="261939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76" y="31463"/>
                  </a:moveTo>
                  <a:lnTo>
                    <a:pt x="0" y="0"/>
                  </a:lnTo>
                  <a:lnTo>
                    <a:pt x="43410" y="15214"/>
                  </a:lnTo>
                  <a:lnTo>
                    <a:pt x="376" y="31463"/>
                  </a:lnTo>
                  <a:close/>
                </a:path>
              </a:pathLst>
            </a:custGeom>
            <a:solidFill>
              <a:srgbClr val="177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799020" y="261939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76" y="31463"/>
                  </a:moveTo>
                  <a:lnTo>
                    <a:pt x="43410" y="15214"/>
                  </a:lnTo>
                  <a:lnTo>
                    <a:pt x="0" y="0"/>
                  </a:lnTo>
                  <a:lnTo>
                    <a:pt x="376" y="31463"/>
                  </a:lnTo>
                  <a:close/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799020" y="19122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76" y="31463"/>
                  </a:moveTo>
                  <a:lnTo>
                    <a:pt x="0" y="0"/>
                  </a:lnTo>
                  <a:lnTo>
                    <a:pt x="43410" y="15214"/>
                  </a:lnTo>
                  <a:lnTo>
                    <a:pt x="376" y="31463"/>
                  </a:lnTo>
                  <a:close/>
                </a:path>
              </a:pathLst>
            </a:custGeom>
            <a:solidFill>
              <a:srgbClr val="177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799020" y="19122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76" y="31463"/>
                  </a:moveTo>
                  <a:lnTo>
                    <a:pt x="43410" y="15214"/>
                  </a:lnTo>
                  <a:lnTo>
                    <a:pt x="0" y="0"/>
                  </a:lnTo>
                  <a:lnTo>
                    <a:pt x="376" y="31463"/>
                  </a:lnTo>
                  <a:close/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929602" y="940419"/>
              <a:ext cx="636270" cy="3568700"/>
            </a:xfrm>
            <a:custGeom>
              <a:avLst/>
              <a:gdLst/>
              <a:ahLst/>
              <a:cxnLst/>
              <a:rect l="l" t="t" r="r" b="b"/>
              <a:pathLst>
                <a:path w="636270" h="3568700">
                  <a:moveTo>
                    <a:pt x="0" y="3568702"/>
                  </a:moveTo>
                  <a:lnTo>
                    <a:pt x="0" y="0"/>
                  </a:lnTo>
                  <a:lnTo>
                    <a:pt x="635890" y="1795699"/>
                  </a:lnTo>
                  <a:lnTo>
                    <a:pt x="0" y="3568702"/>
                  </a:lnTo>
                  <a:close/>
                </a:path>
              </a:pathLst>
            </a:custGeom>
            <a:solidFill>
              <a:srgbClr val="177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929602" y="940419"/>
              <a:ext cx="636270" cy="3568700"/>
            </a:xfrm>
            <a:custGeom>
              <a:avLst/>
              <a:gdLst/>
              <a:ahLst/>
              <a:cxnLst/>
              <a:rect l="l" t="t" r="r" b="b"/>
              <a:pathLst>
                <a:path w="636270" h="3568700">
                  <a:moveTo>
                    <a:pt x="0" y="0"/>
                  </a:moveTo>
                  <a:lnTo>
                    <a:pt x="635890" y="1795699"/>
                  </a:lnTo>
                  <a:lnTo>
                    <a:pt x="0" y="356870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5980565" y="2567142"/>
            <a:ext cx="4305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Meta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6455650" y="1402311"/>
            <a:ext cx="2462100" cy="2931788"/>
            <a:chOff x="6455650" y="1402311"/>
            <a:chExt cx="2462100" cy="2931788"/>
          </a:xfrm>
        </p:grpSpPr>
        <p:pic>
          <p:nvPicPr>
            <p:cNvPr id="82" name="object 8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08444" y="1402311"/>
              <a:ext cx="1794507" cy="2471481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55650" y="3996950"/>
              <a:ext cx="2462100" cy="337149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7995849" y="3996949"/>
              <a:ext cx="558165" cy="175895"/>
            </a:xfrm>
            <a:custGeom>
              <a:avLst/>
              <a:gdLst/>
              <a:ahLst/>
              <a:cxnLst/>
              <a:rect l="l" t="t" r="r" b="b"/>
              <a:pathLst>
                <a:path w="558165" h="175895">
                  <a:moveTo>
                    <a:pt x="0" y="29250"/>
                  </a:moveTo>
                  <a:lnTo>
                    <a:pt x="2298" y="17864"/>
                  </a:lnTo>
                  <a:lnTo>
                    <a:pt x="8567" y="8567"/>
                  </a:lnTo>
                  <a:lnTo>
                    <a:pt x="17865" y="2298"/>
                  </a:lnTo>
                  <a:lnTo>
                    <a:pt x="29250" y="0"/>
                  </a:lnTo>
                  <a:lnTo>
                    <a:pt x="528449" y="0"/>
                  </a:lnTo>
                  <a:lnTo>
                    <a:pt x="536206" y="0"/>
                  </a:lnTo>
                  <a:lnTo>
                    <a:pt x="543646" y="3081"/>
                  </a:lnTo>
                  <a:lnTo>
                    <a:pt x="549132" y="8567"/>
                  </a:lnTo>
                  <a:lnTo>
                    <a:pt x="554617" y="14052"/>
                  </a:lnTo>
                  <a:lnTo>
                    <a:pt x="557699" y="21492"/>
                  </a:lnTo>
                  <a:lnTo>
                    <a:pt x="557699" y="29250"/>
                  </a:lnTo>
                  <a:lnTo>
                    <a:pt x="557699" y="146249"/>
                  </a:lnTo>
                  <a:lnTo>
                    <a:pt x="555401" y="157635"/>
                  </a:lnTo>
                  <a:lnTo>
                    <a:pt x="549132" y="166932"/>
                  </a:lnTo>
                  <a:lnTo>
                    <a:pt x="539834" y="173201"/>
                  </a:lnTo>
                  <a:lnTo>
                    <a:pt x="528449" y="175499"/>
                  </a:lnTo>
                  <a:lnTo>
                    <a:pt x="29250" y="175499"/>
                  </a:lnTo>
                  <a:lnTo>
                    <a:pt x="17865" y="173201"/>
                  </a:lnTo>
                  <a:lnTo>
                    <a:pt x="8567" y="166932"/>
                  </a:lnTo>
                  <a:lnTo>
                    <a:pt x="2298" y="157635"/>
                  </a:lnTo>
                  <a:lnTo>
                    <a:pt x="0" y="146249"/>
                  </a:lnTo>
                  <a:lnTo>
                    <a:pt x="0" y="29250"/>
                  </a:lnTo>
                  <a:close/>
                </a:path>
              </a:pathLst>
            </a:custGeom>
            <a:ln w="9524">
              <a:solidFill>
                <a:srgbClr val="BA212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5345100" y="814061"/>
            <a:ext cx="2978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177A57"/>
                </a:solidFill>
                <a:latin typeface="Arial"/>
                <a:cs typeface="Arial"/>
              </a:rPr>
              <a:t>0.30</a:t>
            </a:r>
            <a:endParaRPr sz="11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236792" y="1743336"/>
            <a:ext cx="5803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7055" algn="l"/>
              </a:tabLst>
            </a:pPr>
            <a:r>
              <a:rPr sz="1100" u="heavy" dirty="0">
                <a:solidFill>
                  <a:srgbClr val="177A57"/>
                </a:solidFill>
                <a:uFill>
                  <a:solidFill>
                    <a:srgbClr val="177A57"/>
                  </a:solidFill>
                </a:uFill>
                <a:latin typeface="Times New Roman"/>
                <a:cs typeface="Times New Roman"/>
              </a:rPr>
              <a:t>   </a:t>
            </a:r>
            <a:r>
              <a:rPr sz="1100" u="heavy" spc="-5" dirty="0">
                <a:solidFill>
                  <a:srgbClr val="177A57"/>
                </a:solidFill>
                <a:uFill>
                  <a:solidFill>
                    <a:srgbClr val="177A57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00" b="1" u="heavy" spc="-5" dirty="0">
                <a:solidFill>
                  <a:srgbClr val="177A57"/>
                </a:solidFill>
                <a:uFill>
                  <a:solidFill>
                    <a:srgbClr val="177A57"/>
                  </a:solidFill>
                </a:uFill>
                <a:latin typeface="Arial"/>
                <a:cs typeface="Arial"/>
              </a:rPr>
              <a:t>0.10	</a:t>
            </a:r>
            <a:endParaRPr sz="11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236792" y="3330411"/>
            <a:ext cx="5803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7055" algn="l"/>
              </a:tabLst>
            </a:pPr>
            <a:r>
              <a:rPr sz="1100" u="heavy" dirty="0">
                <a:solidFill>
                  <a:srgbClr val="177A57"/>
                </a:solidFill>
                <a:uFill>
                  <a:solidFill>
                    <a:srgbClr val="177A57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100" u="heavy" spc="-114" dirty="0">
                <a:solidFill>
                  <a:srgbClr val="177A57"/>
                </a:solidFill>
                <a:uFill>
                  <a:solidFill>
                    <a:srgbClr val="177A57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00" b="1" u="heavy" spc="-5" dirty="0">
                <a:solidFill>
                  <a:srgbClr val="177A57"/>
                </a:solidFill>
                <a:uFill>
                  <a:solidFill>
                    <a:srgbClr val="177A57"/>
                  </a:solidFill>
                </a:uFill>
                <a:latin typeface="Arial"/>
                <a:cs typeface="Arial"/>
              </a:rPr>
              <a:t>0.25	</a:t>
            </a:r>
            <a:endParaRPr sz="11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277050" y="4145362"/>
            <a:ext cx="5803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7055" algn="l"/>
              </a:tabLst>
            </a:pPr>
            <a:r>
              <a:rPr sz="1100" u="heavy" dirty="0">
                <a:solidFill>
                  <a:srgbClr val="177A57"/>
                </a:solidFill>
                <a:uFill>
                  <a:solidFill>
                    <a:srgbClr val="177A57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100" u="heavy" spc="-45" dirty="0">
                <a:solidFill>
                  <a:srgbClr val="177A57"/>
                </a:solidFill>
                <a:uFill>
                  <a:solidFill>
                    <a:srgbClr val="177A57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00" b="1" u="heavy" spc="-5" dirty="0">
                <a:solidFill>
                  <a:srgbClr val="177A57"/>
                </a:solidFill>
                <a:uFill>
                  <a:solidFill>
                    <a:srgbClr val="177A57"/>
                  </a:solidFill>
                </a:uFill>
                <a:latin typeface="Arial"/>
                <a:cs typeface="Arial"/>
              </a:rPr>
              <a:t>0.10	</a:t>
            </a:r>
            <a:endParaRPr sz="11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236792" y="2465087"/>
            <a:ext cx="5803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7055" algn="l"/>
              </a:tabLst>
            </a:pPr>
            <a:r>
              <a:rPr sz="1100" u="heavy" dirty="0">
                <a:solidFill>
                  <a:srgbClr val="177A57"/>
                </a:solidFill>
                <a:uFill>
                  <a:solidFill>
                    <a:srgbClr val="177A57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100" u="heavy" spc="-114" dirty="0">
                <a:solidFill>
                  <a:srgbClr val="177A57"/>
                </a:solidFill>
                <a:uFill>
                  <a:solidFill>
                    <a:srgbClr val="177A57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00" b="1" u="heavy" spc="-5" dirty="0">
                <a:solidFill>
                  <a:srgbClr val="177A57"/>
                </a:solidFill>
                <a:uFill>
                  <a:solidFill>
                    <a:srgbClr val="177A57"/>
                  </a:solidFill>
                </a:uFill>
                <a:latin typeface="Arial"/>
                <a:cs typeface="Arial"/>
              </a:rPr>
              <a:t>0.25	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3650" y="2049565"/>
            <a:ext cx="32708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/>
              <a:t>Thank</a:t>
            </a:r>
            <a:r>
              <a:rPr sz="4800" spc="-100" dirty="0"/>
              <a:t> </a:t>
            </a:r>
            <a:r>
              <a:rPr sz="4800" spc="-5" dirty="0"/>
              <a:t>you!</a:t>
            </a:r>
            <a:endParaRPr sz="48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9737" y="234713"/>
            <a:ext cx="7934325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/>
              <a:t>The</a:t>
            </a:r>
            <a:r>
              <a:rPr sz="2000" spc="-10" dirty="0"/>
              <a:t> </a:t>
            </a:r>
            <a:r>
              <a:rPr sz="2000" spc="-5" dirty="0"/>
              <a:t>Purpose</a:t>
            </a:r>
            <a:r>
              <a:rPr sz="2000" spc="-15" dirty="0"/>
              <a:t> </a:t>
            </a:r>
            <a:r>
              <a:rPr sz="2000" spc="-5" dirty="0"/>
              <a:t>is</a:t>
            </a:r>
            <a:r>
              <a:rPr sz="2000" spc="-10" dirty="0"/>
              <a:t> </a:t>
            </a:r>
            <a:r>
              <a:rPr sz="2000" dirty="0"/>
              <a:t>to</a:t>
            </a:r>
            <a:r>
              <a:rPr sz="2000" spc="-10" dirty="0"/>
              <a:t> </a:t>
            </a:r>
            <a:r>
              <a:rPr sz="2000" spc="-5" dirty="0"/>
              <a:t>Predict</a:t>
            </a:r>
            <a:r>
              <a:rPr sz="2000" spc="-15" dirty="0"/>
              <a:t> </a:t>
            </a:r>
            <a:r>
              <a:rPr sz="2000" spc="-5" dirty="0"/>
              <a:t>Housing</a:t>
            </a:r>
            <a:r>
              <a:rPr sz="2000" spc="-10" dirty="0"/>
              <a:t> </a:t>
            </a:r>
            <a:r>
              <a:rPr sz="2000" spc="-5" dirty="0"/>
              <a:t>Price</a:t>
            </a:r>
            <a:r>
              <a:rPr sz="2000" spc="-15" dirty="0"/>
              <a:t> </a:t>
            </a:r>
            <a:r>
              <a:rPr sz="2000" spc="-5" dirty="0"/>
              <a:t>with</a:t>
            </a:r>
            <a:r>
              <a:rPr sz="2000" spc="-10" dirty="0"/>
              <a:t> </a:t>
            </a:r>
            <a:r>
              <a:rPr sz="2000" spc="-5" dirty="0"/>
              <a:t>Least</a:t>
            </a:r>
            <a:r>
              <a:rPr sz="2000" spc="-10" dirty="0"/>
              <a:t> </a:t>
            </a:r>
            <a:r>
              <a:rPr sz="2000" spc="-5" dirty="0"/>
              <a:t>Error</a:t>
            </a:r>
            <a:r>
              <a:rPr sz="2000" spc="-15" dirty="0"/>
              <a:t> </a:t>
            </a:r>
            <a:r>
              <a:rPr sz="2000" dirty="0"/>
              <a:t>(RMSE)</a:t>
            </a: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b="0" spc="-15" dirty="0">
                <a:latin typeface="Arial MT"/>
                <a:cs typeface="Arial MT"/>
              </a:rPr>
              <a:t>We</a:t>
            </a:r>
            <a:r>
              <a:rPr sz="1400" b="0" spc="-1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trained </a:t>
            </a:r>
            <a:r>
              <a:rPr sz="1400" b="0" dirty="0">
                <a:latin typeface="Arial MT"/>
                <a:cs typeface="Arial MT"/>
              </a:rPr>
              <a:t>5</a:t>
            </a:r>
            <a:r>
              <a:rPr sz="1400" b="0" spc="-5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models,</a:t>
            </a:r>
            <a:r>
              <a:rPr sz="1400" b="0" spc="-5" dirty="0">
                <a:latin typeface="Arial MT"/>
                <a:cs typeface="Arial MT"/>
              </a:rPr>
              <a:t> which are proven to be</a:t>
            </a:r>
            <a:r>
              <a:rPr sz="1400" b="0" spc="-10" dirty="0">
                <a:latin typeface="Arial MT"/>
                <a:cs typeface="Arial MT"/>
              </a:rPr>
              <a:t> effective,</a:t>
            </a:r>
            <a:r>
              <a:rPr sz="1400" b="0" spc="-5" dirty="0">
                <a:latin typeface="Arial MT"/>
                <a:cs typeface="Arial MT"/>
              </a:rPr>
              <a:t> to predict prices based on houses information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358526" y="1514671"/>
            <a:ext cx="2429510" cy="402590"/>
            <a:chOff x="358526" y="1514671"/>
            <a:chExt cx="2429510" cy="4025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526" y="1514671"/>
              <a:ext cx="2429200" cy="4021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22026" y="1551231"/>
              <a:ext cx="2302510" cy="275590"/>
            </a:xfrm>
            <a:custGeom>
              <a:avLst/>
              <a:gdLst/>
              <a:ahLst/>
              <a:cxnLst/>
              <a:rect l="l" t="t" r="r" b="b"/>
              <a:pathLst>
                <a:path w="2302510" h="275589">
                  <a:moveTo>
                    <a:pt x="2302200" y="275099"/>
                  </a:moveTo>
                  <a:lnTo>
                    <a:pt x="0" y="275099"/>
                  </a:lnTo>
                  <a:lnTo>
                    <a:pt x="0" y="0"/>
                  </a:lnTo>
                  <a:lnTo>
                    <a:pt x="2302200" y="0"/>
                  </a:lnTo>
                  <a:lnTo>
                    <a:pt x="2302200" y="275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22026" y="1551231"/>
            <a:ext cx="2302510" cy="27559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702945">
              <a:lnSpc>
                <a:spcPct val="100000"/>
              </a:lnSpc>
              <a:spcBef>
                <a:spcPts val="325"/>
              </a:spcBef>
            </a:pPr>
            <a:r>
              <a:rPr sz="1000" b="1" spc="-5" dirty="0">
                <a:latin typeface="Arial"/>
                <a:cs typeface="Arial"/>
              </a:rPr>
              <a:t>Overall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Quality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526" y="1651071"/>
            <a:ext cx="2429200" cy="6604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22026" y="1945931"/>
            <a:ext cx="2302510" cy="2755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275" rIns="0" bIns="0" rtlCol="0">
            <a:spAutoFit/>
          </a:bodyPr>
          <a:lstStyle/>
          <a:p>
            <a:pPr marL="391160">
              <a:lnSpc>
                <a:spcPct val="100000"/>
              </a:lnSpc>
              <a:spcBef>
                <a:spcPts val="325"/>
              </a:spcBef>
            </a:pPr>
            <a:r>
              <a:rPr sz="1000" b="1" spc="-5" dirty="0">
                <a:latin typeface="Arial"/>
                <a:cs typeface="Arial"/>
              </a:rPr>
              <a:t>Above-Grad</a:t>
            </a:r>
            <a:r>
              <a:rPr sz="1000" b="1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 Livin</a:t>
            </a:r>
            <a:r>
              <a:rPr sz="1000" b="1" dirty="0">
                <a:latin typeface="Arial"/>
                <a:cs typeface="Arial"/>
              </a:rPr>
              <a:t>g</a:t>
            </a:r>
            <a:r>
              <a:rPr sz="1000" b="1" spc="-4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Area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526" y="2304058"/>
            <a:ext cx="2429200" cy="4021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22026" y="2340618"/>
            <a:ext cx="2302510" cy="2755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275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325"/>
              </a:spcBef>
            </a:pPr>
            <a:r>
              <a:rPr sz="1000" b="1" spc="-5" dirty="0">
                <a:latin typeface="Arial"/>
                <a:cs typeface="Arial"/>
              </a:rPr>
              <a:t>Size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of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garage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in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square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feet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526" y="3307558"/>
            <a:ext cx="2429200" cy="4021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22026" y="3344118"/>
            <a:ext cx="2302510" cy="2755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275" rIns="0" bIns="0" rtlCol="0">
            <a:spAutoFit/>
          </a:bodyPr>
          <a:lstStyle/>
          <a:p>
            <a:pPr marL="360680">
              <a:lnSpc>
                <a:spcPct val="100000"/>
              </a:lnSpc>
              <a:spcBef>
                <a:spcPts val="325"/>
              </a:spcBef>
            </a:pPr>
            <a:r>
              <a:rPr sz="1000" b="1" spc="-5" dirty="0">
                <a:latin typeface="Arial"/>
                <a:cs typeface="Arial"/>
              </a:rPr>
              <a:t>Original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construction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date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526" y="3774833"/>
            <a:ext cx="2429200" cy="40210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22026" y="3811393"/>
            <a:ext cx="2302510" cy="2755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275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325"/>
              </a:spcBef>
            </a:pPr>
            <a:r>
              <a:rPr sz="1000" b="1" spc="-5" dirty="0">
                <a:latin typeface="Arial"/>
                <a:cs typeface="Arial"/>
              </a:rPr>
              <a:t>Neighborhood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526" y="4242108"/>
            <a:ext cx="2429200" cy="40210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22026" y="4278668"/>
            <a:ext cx="2302510" cy="2755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275" rIns="0" bIns="0" rtlCol="0">
            <a:spAutoFit/>
          </a:bodyPr>
          <a:lstStyle/>
          <a:p>
            <a:pPr marL="483870">
              <a:lnSpc>
                <a:spcPct val="100000"/>
              </a:lnSpc>
              <a:spcBef>
                <a:spcPts val="325"/>
              </a:spcBef>
            </a:pPr>
            <a:r>
              <a:rPr sz="1000" b="1" spc="-5" dirty="0">
                <a:latin typeface="Arial"/>
                <a:cs typeface="Arial"/>
              </a:rPr>
              <a:t>Lot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size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in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square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feet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7262" y="1025187"/>
            <a:ext cx="2312035" cy="408940"/>
          </a:xfrm>
          <a:prstGeom prst="rect">
            <a:avLst/>
          </a:prstGeom>
          <a:solidFill>
            <a:srgbClr val="177A57"/>
          </a:solidFill>
        </p:spPr>
        <p:txBody>
          <a:bodyPr vert="horz" wrap="square" lIns="0" tIns="24130" rIns="0" bIns="0" rtlCol="0">
            <a:spAutoFit/>
          </a:bodyPr>
          <a:lstStyle/>
          <a:p>
            <a:pPr marL="295910" marR="140335" indent="67310">
              <a:lnSpc>
                <a:spcPts val="1430"/>
              </a:lnSpc>
              <a:spcBef>
                <a:spcPts val="19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Over 80 Input </a:t>
            </a: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Variables: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12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12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houses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01250" y="2574284"/>
            <a:ext cx="74930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50"/>
              </a:lnSpc>
            </a:pPr>
            <a:r>
              <a:rPr sz="140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64"/>
              </a:lnSpc>
            </a:pPr>
            <a:r>
              <a:rPr sz="140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13362" y="1025187"/>
            <a:ext cx="2312035" cy="3609975"/>
          </a:xfrm>
          <a:prstGeom prst="rect">
            <a:avLst/>
          </a:prstGeom>
          <a:solidFill>
            <a:srgbClr val="177A5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49250" marR="192405" algn="ctr">
              <a:lnSpc>
                <a:spcPct val="100699"/>
              </a:lnSpc>
              <a:spcBef>
                <a:spcPts val="166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Variable: </a:t>
            </a:r>
            <a:r>
              <a:rPr sz="1800" b="1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Housing Sales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267807" y="1039415"/>
            <a:ext cx="2334895" cy="3596004"/>
            <a:chOff x="3267807" y="1039415"/>
            <a:chExt cx="2334895" cy="3596004"/>
          </a:xfrm>
        </p:grpSpPr>
        <p:sp>
          <p:nvSpPr>
            <p:cNvPr id="21" name="object 21"/>
            <p:cNvSpPr/>
            <p:nvPr/>
          </p:nvSpPr>
          <p:spPr>
            <a:xfrm>
              <a:off x="3267807" y="1039415"/>
              <a:ext cx="2334895" cy="3596004"/>
            </a:xfrm>
            <a:custGeom>
              <a:avLst/>
              <a:gdLst/>
              <a:ahLst/>
              <a:cxnLst/>
              <a:rect l="l" t="t" r="r" b="b"/>
              <a:pathLst>
                <a:path w="2334895" h="3596004">
                  <a:moveTo>
                    <a:pt x="0" y="1190"/>
                  </a:moveTo>
                  <a:lnTo>
                    <a:pt x="996600" y="1190"/>
                  </a:lnTo>
                </a:path>
                <a:path w="2334895" h="3596004">
                  <a:moveTo>
                    <a:pt x="0" y="0"/>
                  </a:moveTo>
                  <a:lnTo>
                    <a:pt x="6899" y="3595499"/>
                  </a:lnTo>
                </a:path>
                <a:path w="2334895" h="3596004">
                  <a:moveTo>
                    <a:pt x="0" y="3593306"/>
                  </a:moveTo>
                  <a:lnTo>
                    <a:pt x="996600" y="3593306"/>
                  </a:lnTo>
                </a:path>
                <a:path w="2334895" h="3596004">
                  <a:moveTo>
                    <a:pt x="2334357" y="1190"/>
                  </a:moveTo>
                  <a:lnTo>
                    <a:pt x="2324457" y="3595490"/>
                  </a:lnTo>
                </a:path>
                <a:path w="2334895" h="3596004">
                  <a:moveTo>
                    <a:pt x="1337895" y="1190"/>
                  </a:moveTo>
                  <a:lnTo>
                    <a:pt x="2334495" y="1190"/>
                  </a:lnTo>
                </a:path>
                <a:path w="2334895" h="3596004">
                  <a:moveTo>
                    <a:pt x="1330569" y="3594497"/>
                  </a:moveTo>
                  <a:lnTo>
                    <a:pt x="2328369" y="3594497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09516" y="2104402"/>
              <a:ext cx="251460" cy="193040"/>
            </a:xfrm>
            <a:custGeom>
              <a:avLst/>
              <a:gdLst/>
              <a:ahLst/>
              <a:cxnLst/>
              <a:rect l="l" t="t" r="r" b="b"/>
              <a:pathLst>
                <a:path w="251460" h="193039">
                  <a:moveTo>
                    <a:pt x="250888" y="85090"/>
                  </a:moveTo>
                  <a:lnTo>
                    <a:pt x="137185" y="85090"/>
                  </a:lnTo>
                  <a:lnTo>
                    <a:pt x="137185" y="0"/>
                  </a:lnTo>
                  <a:lnTo>
                    <a:pt x="113703" y="0"/>
                  </a:lnTo>
                  <a:lnTo>
                    <a:pt x="113703" y="85090"/>
                  </a:lnTo>
                  <a:lnTo>
                    <a:pt x="0" y="85090"/>
                  </a:lnTo>
                  <a:lnTo>
                    <a:pt x="0" y="107950"/>
                  </a:lnTo>
                  <a:lnTo>
                    <a:pt x="113703" y="107950"/>
                  </a:lnTo>
                  <a:lnTo>
                    <a:pt x="113703" y="193040"/>
                  </a:lnTo>
                  <a:lnTo>
                    <a:pt x="137185" y="193040"/>
                  </a:lnTo>
                  <a:lnTo>
                    <a:pt x="137185" y="107950"/>
                  </a:lnTo>
                  <a:lnTo>
                    <a:pt x="250888" y="107950"/>
                  </a:lnTo>
                  <a:lnTo>
                    <a:pt x="250888" y="8509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09521" y="2104179"/>
              <a:ext cx="251460" cy="193675"/>
            </a:xfrm>
            <a:custGeom>
              <a:avLst/>
              <a:gdLst/>
              <a:ahLst/>
              <a:cxnLst/>
              <a:rect l="l" t="t" r="r" b="b"/>
              <a:pathLst>
                <a:path w="251460" h="193675">
                  <a:moveTo>
                    <a:pt x="0" y="84933"/>
                  </a:moveTo>
                  <a:lnTo>
                    <a:pt x="113704" y="84933"/>
                  </a:lnTo>
                  <a:lnTo>
                    <a:pt x="113704" y="0"/>
                  </a:lnTo>
                  <a:lnTo>
                    <a:pt x="137189" y="0"/>
                  </a:lnTo>
                  <a:lnTo>
                    <a:pt x="137189" y="84933"/>
                  </a:lnTo>
                  <a:lnTo>
                    <a:pt x="250894" y="84933"/>
                  </a:lnTo>
                  <a:lnTo>
                    <a:pt x="250894" y="108418"/>
                  </a:lnTo>
                  <a:lnTo>
                    <a:pt x="137189" y="108418"/>
                  </a:lnTo>
                  <a:lnTo>
                    <a:pt x="137189" y="193352"/>
                  </a:lnTo>
                  <a:lnTo>
                    <a:pt x="113704" y="193352"/>
                  </a:lnTo>
                  <a:lnTo>
                    <a:pt x="113704" y="108418"/>
                  </a:lnTo>
                  <a:lnTo>
                    <a:pt x="0" y="108418"/>
                  </a:lnTo>
                  <a:lnTo>
                    <a:pt x="0" y="84933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421674" y="1179902"/>
            <a:ext cx="2025650" cy="533288"/>
          </a:xfrm>
          <a:prstGeom prst="rect">
            <a:avLst/>
          </a:prstGeom>
          <a:solidFill>
            <a:srgbClr val="BBDEC1">
              <a:alpha val="49798"/>
            </a:srgbClr>
          </a:solidFill>
        </p:spPr>
        <p:txBody>
          <a:bodyPr vert="horz" wrap="square" lIns="0" tIns="109855" rIns="0" bIns="0" rtlCol="0">
            <a:spAutoFit/>
          </a:bodyPr>
          <a:lstStyle/>
          <a:p>
            <a:pPr marL="217170" marR="211454" indent="29209" algn="just">
              <a:lnSpc>
                <a:spcPts val="1650"/>
              </a:lnSpc>
              <a:spcBef>
                <a:spcPts val="865"/>
              </a:spcBef>
            </a:pPr>
            <a:r>
              <a:rPr sz="1400" b="1" spc="-5" dirty="0">
                <a:latin typeface="Arial"/>
                <a:cs typeface="Arial"/>
              </a:rPr>
              <a:t>Lasso Regression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lang="en-US" sz="1400" b="1" spc="-375" dirty="0">
                <a:latin typeface="Arial"/>
                <a:cs typeface="Arial"/>
              </a:rPr>
              <a:t>  </a:t>
            </a:r>
            <a:r>
              <a:rPr sz="1400" b="1" spc="-5" dirty="0">
                <a:latin typeface="Arial"/>
                <a:cs typeface="Arial"/>
              </a:rPr>
              <a:t>Ridge Regression </a:t>
            </a:r>
            <a:r>
              <a:rPr sz="1400" b="1" dirty="0">
                <a:latin typeface="Arial"/>
                <a:cs typeface="Arial"/>
              </a:rPr>
              <a:t> 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20824" y="2419352"/>
            <a:ext cx="2025650" cy="225703"/>
          </a:xfrm>
          <a:prstGeom prst="rect">
            <a:avLst/>
          </a:prstGeom>
          <a:solidFill>
            <a:srgbClr val="BBDEC1">
              <a:alpha val="49798"/>
            </a:srgbClr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lang="en-IN" sz="1450" dirty="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61888" y="4882608"/>
            <a:ext cx="1725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RMSE:</a:t>
            </a:r>
            <a:r>
              <a:rPr sz="900" spc="-2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Root</a:t>
            </a:r>
            <a:r>
              <a:rPr sz="900" spc="-2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Mean</a:t>
            </a:r>
            <a:r>
              <a:rPr sz="900" spc="-2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Squared</a:t>
            </a:r>
            <a:r>
              <a:rPr sz="900" spc="-2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Error</a:t>
            </a:r>
            <a:endParaRPr sz="900" dirty="0">
              <a:latin typeface="Arial MT"/>
              <a:cs typeface="Arial M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2EEA9A1-7C63-2935-A68F-E0F2808F7521}"/>
              </a:ext>
            </a:extLst>
          </p:cNvPr>
          <p:cNvSpPr/>
          <p:nvPr/>
        </p:nvSpPr>
        <p:spPr>
          <a:xfrm>
            <a:off x="3420824" y="3386338"/>
            <a:ext cx="2025650" cy="1068108"/>
          </a:xfrm>
          <a:prstGeom prst="rect">
            <a:avLst/>
          </a:prstGeom>
          <a:solidFill>
            <a:srgbClr val="AAD2B9"/>
          </a:solidFill>
          <a:ln>
            <a:solidFill>
              <a:srgbClr val="AA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Decision Tree Regressor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99437" y="4472637"/>
            <a:ext cx="3163570" cy="434340"/>
          </a:xfrm>
          <a:prstGeom prst="rect">
            <a:avLst/>
          </a:prstGeom>
          <a:solidFill>
            <a:srgbClr val="177A57"/>
          </a:solidFill>
        </p:spPr>
        <p:txBody>
          <a:bodyPr vert="horz" wrap="square" lIns="0" tIns="36830" rIns="0" bIns="0" rtlCol="0">
            <a:spAutoFit/>
          </a:bodyPr>
          <a:lstStyle/>
          <a:p>
            <a:pPr marL="366395" marR="95885" indent="-114935">
              <a:lnSpc>
                <a:spcPts val="1430"/>
              </a:lnSpc>
              <a:spcBef>
                <a:spcPts val="29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Outliers exist and some variables have </a:t>
            </a:r>
            <a:r>
              <a:rPr sz="1200" b="1" spc="-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strong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linear</a:t>
            </a: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330" y="151653"/>
            <a:ext cx="646557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00" dirty="0"/>
              <a:t> </a:t>
            </a:r>
            <a:r>
              <a:rPr spc="-5" dirty="0"/>
              <a:t>glance</a:t>
            </a:r>
            <a:r>
              <a:rPr spc="-35" dirty="0"/>
              <a:t> </a:t>
            </a:r>
            <a:r>
              <a:rPr spc="-5" dirty="0"/>
              <a:t>of</a:t>
            </a:r>
            <a:r>
              <a:rPr spc="-30" dirty="0"/>
              <a:t> </a:t>
            </a:r>
            <a:r>
              <a:rPr spc="-5" dirty="0"/>
              <a:t>dataset</a:t>
            </a: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400" b="0" spc="-5" dirty="0">
                <a:latin typeface="Arial MT"/>
                <a:cs typeface="Arial MT"/>
              </a:rPr>
              <a:t>Explorating</a:t>
            </a:r>
            <a:r>
              <a:rPr sz="1400" b="0" spc="-1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dataset</a:t>
            </a:r>
            <a:r>
              <a:rPr sz="1400" b="0" spc="-1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is</a:t>
            </a:r>
            <a:r>
              <a:rPr sz="1400" b="0" spc="-1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the</a:t>
            </a:r>
            <a:r>
              <a:rPr sz="1400" b="0" spc="-1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foundation</a:t>
            </a:r>
            <a:r>
              <a:rPr sz="1400" b="0" spc="-1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of</a:t>
            </a:r>
            <a:r>
              <a:rPr sz="1400" b="0" spc="-1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the</a:t>
            </a:r>
            <a:r>
              <a:rPr sz="1400" b="0" spc="-1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following</a:t>
            </a:r>
            <a:r>
              <a:rPr sz="1400" b="0" spc="-1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pre-processing</a:t>
            </a:r>
            <a:r>
              <a:rPr sz="1400" b="0" spc="-1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and</a:t>
            </a:r>
            <a:r>
              <a:rPr sz="1400" b="0" spc="-10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modeling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4750" y="1058690"/>
            <a:ext cx="4412800" cy="448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38250" y="1095250"/>
            <a:ext cx="4286250" cy="3219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225"/>
              </a:spcBef>
            </a:pPr>
            <a:r>
              <a:rPr sz="1400" b="1" spc="-5" dirty="0">
                <a:latin typeface="Arial"/>
                <a:cs typeface="Arial"/>
              </a:rPr>
              <a:t>Relationship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between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input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and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output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variables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750" y="1654724"/>
            <a:ext cx="3224209" cy="26395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8275" y="1058640"/>
            <a:ext cx="3396400" cy="4486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21774" y="1095200"/>
            <a:ext cx="3269615" cy="3219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567690">
              <a:lnSpc>
                <a:spcPct val="100000"/>
              </a:lnSpc>
              <a:spcBef>
                <a:spcPts val="225"/>
              </a:spcBef>
            </a:pPr>
            <a:r>
              <a:rPr sz="1400" b="1" spc="-5" dirty="0">
                <a:latin typeface="Arial"/>
                <a:cs typeface="Arial"/>
              </a:rPr>
              <a:t>Distributions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of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variables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572000" y="1765574"/>
            <a:ext cx="4147820" cy="2558415"/>
            <a:chOff x="4572000" y="1765574"/>
            <a:chExt cx="4147820" cy="255841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0" y="1765574"/>
              <a:ext cx="2812207" cy="25578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38811" y="1765574"/>
              <a:ext cx="1380987" cy="25577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32512" y="4472637"/>
            <a:ext cx="3163570" cy="434340"/>
          </a:xfrm>
          <a:prstGeom prst="rect">
            <a:avLst/>
          </a:prstGeom>
          <a:solidFill>
            <a:srgbClr val="177A57"/>
          </a:solidFill>
        </p:spPr>
        <p:txBody>
          <a:bodyPr vert="horz" wrap="square" lIns="0" tIns="36830" rIns="0" bIns="0" rtlCol="0">
            <a:spAutoFit/>
          </a:bodyPr>
          <a:lstStyle/>
          <a:p>
            <a:pPr marL="396240" marR="43815" indent="-195580">
              <a:lnSpc>
                <a:spcPts val="1430"/>
              </a:lnSpc>
              <a:spcBef>
                <a:spcPts val="29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Some variables are significantly skewed </a:t>
            </a:r>
            <a:r>
              <a:rPr sz="1200" b="1" spc="-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might</a:t>
            </a: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standardized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CF169F-785E-0294-003D-D788B0089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350"/>
            <a:ext cx="6294315" cy="33226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92FED4-0BF1-ED35-05D8-9579EA19E160}"/>
              </a:ext>
            </a:extLst>
          </p:cNvPr>
          <p:cNvSpPr/>
          <p:nvPr/>
        </p:nvSpPr>
        <p:spPr>
          <a:xfrm>
            <a:off x="1219200" y="514350"/>
            <a:ext cx="3276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EDA</a:t>
            </a:r>
          </a:p>
          <a:p>
            <a:pPr algn="ctr"/>
            <a:r>
              <a:rPr lang="en-US" dirty="0"/>
              <a:t>   insight  year sold year wise down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390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9837" y="4555537"/>
            <a:ext cx="6684645" cy="408940"/>
          </a:xfrm>
          <a:prstGeom prst="rect">
            <a:avLst/>
          </a:prstGeom>
          <a:solidFill>
            <a:srgbClr val="177A57"/>
          </a:solidFill>
        </p:spPr>
        <p:txBody>
          <a:bodyPr vert="horz" wrap="square" lIns="0" tIns="107314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844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would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advantages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normally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distributed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output variable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(Sales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Price)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82035" y="152829"/>
            <a:ext cx="7586980" cy="487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/>
              <a:t>Transform</a:t>
            </a:r>
            <a:r>
              <a:rPr sz="1800" spc="-5" dirty="0"/>
              <a:t> </a:t>
            </a:r>
            <a:r>
              <a:rPr sz="1800" dirty="0"/>
              <a:t>the</a:t>
            </a:r>
            <a:r>
              <a:rPr sz="1800" spc="-5" dirty="0"/>
              <a:t> </a:t>
            </a:r>
            <a:r>
              <a:rPr sz="1800" spc="-30" dirty="0"/>
              <a:t>Target</a:t>
            </a:r>
            <a:r>
              <a:rPr sz="1800" spc="-5" dirty="0"/>
              <a:t> Feature by </a:t>
            </a:r>
            <a:r>
              <a:rPr sz="1800" spc="-30" dirty="0"/>
              <a:t>Taking</a:t>
            </a:r>
            <a:r>
              <a:rPr sz="1800" spc="-5" dirty="0"/>
              <a:t> </a:t>
            </a:r>
            <a:r>
              <a:rPr sz="1800" dirty="0"/>
              <a:t>the</a:t>
            </a:r>
            <a:r>
              <a:rPr sz="1800" spc="-5" dirty="0"/>
              <a:t> Log </a:t>
            </a:r>
            <a:r>
              <a:rPr sz="1800" dirty="0"/>
              <a:t>for</a:t>
            </a:r>
            <a:r>
              <a:rPr sz="1800" spc="-5" dirty="0"/>
              <a:t> Normalization</a:t>
            </a:r>
            <a:endParaRPr sz="1800" dirty="0"/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200" b="0" dirty="0">
                <a:latin typeface="Arial MT"/>
                <a:cs typeface="Arial MT"/>
              </a:rPr>
              <a:t>A</a:t>
            </a:r>
            <a:r>
              <a:rPr sz="1200" b="0" spc="-75" dirty="0">
                <a:latin typeface="Arial MT"/>
                <a:cs typeface="Arial MT"/>
              </a:rPr>
              <a:t> </a:t>
            </a:r>
            <a:r>
              <a:rPr sz="1200" b="0" dirty="0">
                <a:latin typeface="Arial MT"/>
                <a:cs typeface="Arial MT"/>
              </a:rPr>
              <a:t>violation</a:t>
            </a:r>
            <a:r>
              <a:rPr sz="1200" b="0" spc="-5" dirty="0">
                <a:latin typeface="Arial MT"/>
                <a:cs typeface="Arial MT"/>
              </a:rPr>
              <a:t> of</a:t>
            </a:r>
            <a:r>
              <a:rPr sz="1200" b="0" spc="-10" dirty="0">
                <a:latin typeface="Arial MT"/>
                <a:cs typeface="Arial MT"/>
              </a:rPr>
              <a:t> </a:t>
            </a:r>
            <a:r>
              <a:rPr sz="1200" b="0" spc="-5" dirty="0">
                <a:latin typeface="Arial MT"/>
                <a:cs typeface="Arial MT"/>
              </a:rPr>
              <a:t>normality assumption of</a:t>
            </a:r>
            <a:r>
              <a:rPr sz="1200" b="0" spc="-10" dirty="0">
                <a:latin typeface="Arial MT"/>
                <a:cs typeface="Arial MT"/>
              </a:rPr>
              <a:t> </a:t>
            </a:r>
            <a:r>
              <a:rPr sz="1200" b="0" spc="-5" dirty="0">
                <a:latin typeface="Arial MT"/>
                <a:cs typeface="Arial MT"/>
              </a:rPr>
              <a:t>linear </a:t>
            </a:r>
            <a:r>
              <a:rPr sz="1200" b="0" dirty="0">
                <a:latin typeface="Arial MT"/>
                <a:cs typeface="Arial MT"/>
              </a:rPr>
              <a:t>regression</a:t>
            </a:r>
            <a:r>
              <a:rPr sz="1200" b="0" spc="-10" dirty="0">
                <a:latin typeface="Arial MT"/>
                <a:cs typeface="Arial MT"/>
              </a:rPr>
              <a:t> </a:t>
            </a:r>
            <a:r>
              <a:rPr sz="1200" b="0" dirty="0">
                <a:latin typeface="Arial MT"/>
                <a:cs typeface="Arial MT"/>
              </a:rPr>
              <a:t>manifests</a:t>
            </a:r>
            <a:r>
              <a:rPr sz="1200" b="0" spc="-5" dirty="0">
                <a:latin typeface="Arial MT"/>
                <a:cs typeface="Arial MT"/>
              </a:rPr>
              <a:t> in the</a:t>
            </a:r>
            <a:r>
              <a:rPr sz="1200" b="0" spc="-10" dirty="0">
                <a:latin typeface="Arial MT"/>
                <a:cs typeface="Arial MT"/>
              </a:rPr>
              <a:t> </a:t>
            </a:r>
            <a:r>
              <a:rPr sz="1200" b="0" spc="-5" dirty="0">
                <a:latin typeface="Arial MT"/>
                <a:cs typeface="Arial MT"/>
              </a:rPr>
              <a:t>target feature that</a:t>
            </a:r>
            <a:r>
              <a:rPr sz="1200" b="0" spc="-10" dirty="0">
                <a:latin typeface="Arial MT"/>
                <a:cs typeface="Arial MT"/>
              </a:rPr>
              <a:t> it’s</a:t>
            </a:r>
            <a:r>
              <a:rPr sz="1200" b="0" spc="-5" dirty="0">
                <a:latin typeface="Arial MT"/>
                <a:cs typeface="Arial MT"/>
              </a:rPr>
              <a:t> notable</a:t>
            </a:r>
            <a:r>
              <a:rPr sz="1200" b="0" spc="-10" dirty="0">
                <a:latin typeface="Arial MT"/>
                <a:cs typeface="Arial MT"/>
              </a:rPr>
              <a:t> </a:t>
            </a:r>
            <a:r>
              <a:rPr sz="1200" b="0" dirty="0">
                <a:latin typeface="Arial MT"/>
                <a:cs typeface="Arial MT"/>
              </a:rPr>
              <a:t>right</a:t>
            </a:r>
            <a:r>
              <a:rPr sz="1200" b="0" spc="-5" dirty="0">
                <a:latin typeface="Arial MT"/>
                <a:cs typeface="Arial MT"/>
              </a:rPr>
              <a:t> </a:t>
            </a:r>
            <a:r>
              <a:rPr sz="1200" b="0" spc="-15" dirty="0">
                <a:latin typeface="Arial MT"/>
                <a:cs typeface="Arial MT"/>
              </a:rPr>
              <a:t>skew.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924" y="942140"/>
            <a:ext cx="3582400" cy="448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6424" y="978699"/>
            <a:ext cx="3455670" cy="3219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774700">
              <a:lnSpc>
                <a:spcPct val="100000"/>
              </a:lnSpc>
              <a:spcBef>
                <a:spcPts val="225"/>
              </a:spcBef>
            </a:pPr>
            <a:r>
              <a:rPr sz="1400" b="1" spc="-5" dirty="0">
                <a:latin typeface="Arial"/>
                <a:cs typeface="Arial"/>
              </a:rPr>
              <a:t>Before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5" dirty="0">
                <a:latin typeface="Arial"/>
                <a:cs typeface="Arial"/>
              </a:rPr>
              <a:t>Transformation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5525" y="942140"/>
            <a:ext cx="3582400" cy="4486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139025" y="978699"/>
            <a:ext cx="3455670" cy="3219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848360">
              <a:lnSpc>
                <a:spcPct val="100000"/>
              </a:lnSpc>
              <a:spcBef>
                <a:spcPts val="225"/>
              </a:spcBef>
            </a:pPr>
            <a:r>
              <a:rPr sz="1400" b="1" spc="-5" dirty="0">
                <a:latin typeface="Arial"/>
                <a:cs typeface="Arial"/>
              </a:rPr>
              <a:t>After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5" dirty="0">
                <a:latin typeface="Arial"/>
                <a:cs typeface="Arial"/>
              </a:rPr>
              <a:t>Transformation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444037" y="1671637"/>
            <a:ext cx="255904" cy="2298700"/>
            <a:chOff x="4444037" y="1671637"/>
            <a:chExt cx="255904" cy="2298700"/>
          </a:xfrm>
        </p:grpSpPr>
        <p:sp>
          <p:nvSpPr>
            <p:cNvPr id="9" name="object 9"/>
            <p:cNvSpPr/>
            <p:nvPr/>
          </p:nvSpPr>
          <p:spPr>
            <a:xfrm>
              <a:off x="4448800" y="1676400"/>
              <a:ext cx="246379" cy="2289175"/>
            </a:xfrm>
            <a:custGeom>
              <a:avLst/>
              <a:gdLst/>
              <a:ahLst/>
              <a:cxnLst/>
              <a:rect l="l" t="t" r="r" b="b"/>
              <a:pathLst>
                <a:path w="246379" h="2289175">
                  <a:moveTo>
                    <a:pt x="0" y="2288999"/>
                  </a:moveTo>
                  <a:lnTo>
                    <a:pt x="0" y="0"/>
                  </a:lnTo>
                  <a:lnTo>
                    <a:pt x="246299" y="1144499"/>
                  </a:lnTo>
                  <a:lnTo>
                    <a:pt x="0" y="2288999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48800" y="1676400"/>
              <a:ext cx="246379" cy="2289175"/>
            </a:xfrm>
            <a:custGeom>
              <a:avLst/>
              <a:gdLst/>
              <a:ahLst/>
              <a:cxnLst/>
              <a:rect l="l" t="t" r="r" b="b"/>
              <a:pathLst>
                <a:path w="246379" h="2289175">
                  <a:moveTo>
                    <a:pt x="0" y="0"/>
                  </a:moveTo>
                  <a:lnTo>
                    <a:pt x="246299" y="1144499"/>
                  </a:lnTo>
                  <a:lnTo>
                    <a:pt x="0" y="2288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84170" y="1439150"/>
            <a:ext cx="3133090" cy="2947035"/>
            <a:chOff x="784170" y="1439150"/>
            <a:chExt cx="3133090" cy="294703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170" y="2880053"/>
              <a:ext cx="3067880" cy="15056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3825" y="1439150"/>
              <a:ext cx="3092974" cy="1449991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5343" y="1444468"/>
            <a:ext cx="2911968" cy="140823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51637" y="2899864"/>
            <a:ext cx="3018286" cy="147234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083849" y="4380977"/>
            <a:ext cx="50692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20870" algn="l"/>
              </a:tabLst>
            </a:pPr>
            <a:r>
              <a:rPr sz="600" spc="-5" dirty="0">
                <a:latin typeface="Arial MT"/>
                <a:cs typeface="Arial MT"/>
              </a:rPr>
              <a:t>Norma</a:t>
            </a:r>
            <a:r>
              <a:rPr sz="600" dirty="0">
                <a:latin typeface="Arial MT"/>
                <a:cs typeface="Arial MT"/>
              </a:rPr>
              <a:t>l</a:t>
            </a:r>
            <a:r>
              <a:rPr sz="600" spc="-5" dirty="0">
                <a:latin typeface="Arial MT"/>
                <a:cs typeface="Arial MT"/>
              </a:rPr>
              <a:t> distributio</a:t>
            </a:r>
            <a:r>
              <a:rPr sz="600" dirty="0">
                <a:latin typeface="Arial MT"/>
                <a:cs typeface="Arial MT"/>
              </a:rPr>
              <a:t>n	</a:t>
            </a:r>
            <a:r>
              <a:rPr sz="600" spc="-5" dirty="0">
                <a:latin typeface="Arial MT"/>
                <a:cs typeface="Arial MT"/>
              </a:rPr>
              <a:t>Norma</a:t>
            </a:r>
            <a:r>
              <a:rPr sz="600" dirty="0">
                <a:latin typeface="Arial MT"/>
                <a:cs typeface="Arial MT"/>
              </a:rPr>
              <a:t>l</a:t>
            </a:r>
            <a:r>
              <a:rPr sz="600" spc="-5" dirty="0">
                <a:latin typeface="Arial MT"/>
                <a:cs typeface="Arial MT"/>
              </a:rPr>
              <a:t> distribution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1720" y="3315053"/>
            <a:ext cx="111125" cy="55054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latin typeface="Arial MT"/>
                <a:cs typeface="Arial MT"/>
              </a:rPr>
              <a:t>Distribution</a:t>
            </a:r>
            <a:r>
              <a:rPr sz="600" spc="-35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of</a:t>
            </a:r>
            <a:r>
              <a:rPr sz="600" spc="-3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y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54995" y="3342302"/>
            <a:ext cx="111125" cy="55054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latin typeface="Arial MT"/>
                <a:cs typeface="Arial MT"/>
              </a:rPr>
              <a:t>Distribution</a:t>
            </a:r>
            <a:r>
              <a:rPr sz="600" spc="-35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of</a:t>
            </a:r>
            <a:r>
              <a:rPr sz="600" spc="-3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y</a:t>
            </a:r>
            <a:endParaRPr sz="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2487" y="4547987"/>
            <a:ext cx="2510790" cy="434340"/>
          </a:xfrm>
          <a:prstGeom prst="rect">
            <a:avLst/>
          </a:prstGeom>
          <a:solidFill>
            <a:srgbClr val="177A57"/>
          </a:solidFill>
        </p:spPr>
        <p:txBody>
          <a:bodyPr vert="horz" wrap="square" lIns="0" tIns="36830" rIns="0" bIns="0" rtlCol="0">
            <a:spAutoFit/>
          </a:bodyPr>
          <a:lstStyle/>
          <a:p>
            <a:pPr marL="378460" marR="88265" indent="-135890">
              <a:lnSpc>
                <a:spcPts val="1430"/>
              </a:lnSpc>
              <a:spcBef>
                <a:spcPts val="29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Select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important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r>
              <a:rPr sz="1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1200" b="1" spc="-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correlation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355" y="106865"/>
            <a:ext cx="6722745" cy="487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Removing</a:t>
            </a:r>
            <a:r>
              <a:rPr sz="1800" spc="-15" dirty="0"/>
              <a:t> </a:t>
            </a:r>
            <a:r>
              <a:rPr sz="1800" spc="-5" dirty="0"/>
              <a:t>Outliers</a:t>
            </a:r>
            <a:r>
              <a:rPr sz="1800" spc="-15" dirty="0"/>
              <a:t> </a:t>
            </a:r>
            <a:r>
              <a:rPr sz="1800" spc="-5" dirty="0"/>
              <a:t>of</a:t>
            </a:r>
            <a:r>
              <a:rPr sz="1800" spc="-15" dirty="0"/>
              <a:t> </a:t>
            </a:r>
            <a:r>
              <a:rPr sz="1800" spc="-5" dirty="0"/>
              <a:t>Important</a:t>
            </a:r>
            <a:r>
              <a:rPr sz="1800" spc="-10" dirty="0"/>
              <a:t> </a:t>
            </a:r>
            <a:r>
              <a:rPr sz="1800" dirty="0"/>
              <a:t>-</a:t>
            </a:r>
            <a:r>
              <a:rPr sz="1800" spc="-15" dirty="0"/>
              <a:t> </a:t>
            </a:r>
            <a:r>
              <a:rPr sz="1800" spc="-5" dirty="0"/>
              <a:t>Highly</a:t>
            </a:r>
            <a:r>
              <a:rPr sz="1800" spc="-15" dirty="0"/>
              <a:t> </a:t>
            </a:r>
            <a:r>
              <a:rPr sz="1800" spc="-5" dirty="0"/>
              <a:t>Correlated</a:t>
            </a:r>
            <a:r>
              <a:rPr sz="1800" spc="-15" dirty="0"/>
              <a:t> </a:t>
            </a:r>
            <a:r>
              <a:rPr sz="1800" dirty="0"/>
              <a:t>-</a:t>
            </a:r>
            <a:r>
              <a:rPr sz="1800" spc="-10" dirty="0"/>
              <a:t> </a:t>
            </a:r>
            <a:r>
              <a:rPr sz="1800" spc="-5" dirty="0"/>
              <a:t>Features</a:t>
            </a:r>
            <a:endParaRPr sz="1800"/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200" b="0" spc="-5" dirty="0">
                <a:latin typeface="Arial MT"/>
                <a:cs typeface="Arial MT"/>
              </a:rPr>
              <a:t>Filter</a:t>
            </a:r>
            <a:r>
              <a:rPr sz="1200" b="0" spc="-10" dirty="0">
                <a:latin typeface="Arial MT"/>
                <a:cs typeface="Arial MT"/>
              </a:rPr>
              <a:t> </a:t>
            </a:r>
            <a:r>
              <a:rPr sz="1200" b="0" spc="-5" dirty="0">
                <a:latin typeface="Arial MT"/>
                <a:cs typeface="Arial MT"/>
              </a:rPr>
              <a:t>out outliers</a:t>
            </a:r>
            <a:r>
              <a:rPr sz="1200" b="0" spc="-10" dirty="0">
                <a:latin typeface="Arial MT"/>
                <a:cs typeface="Arial MT"/>
              </a:rPr>
              <a:t> </a:t>
            </a:r>
            <a:r>
              <a:rPr sz="1200" b="0" spc="-5" dirty="0">
                <a:latin typeface="Arial MT"/>
                <a:cs typeface="Arial MT"/>
              </a:rPr>
              <a:t>in important</a:t>
            </a:r>
            <a:r>
              <a:rPr sz="1200" b="0" spc="-10" dirty="0">
                <a:latin typeface="Arial MT"/>
                <a:cs typeface="Arial MT"/>
              </a:rPr>
              <a:t> </a:t>
            </a:r>
            <a:r>
              <a:rPr sz="1200" b="0" spc="-5" dirty="0">
                <a:latin typeface="Arial MT"/>
                <a:cs typeface="Arial MT"/>
              </a:rPr>
              <a:t>features that</a:t>
            </a:r>
            <a:r>
              <a:rPr sz="1200" b="0" spc="-10" dirty="0">
                <a:latin typeface="Arial MT"/>
                <a:cs typeface="Arial MT"/>
              </a:rPr>
              <a:t> </a:t>
            </a:r>
            <a:r>
              <a:rPr sz="1200" b="0" spc="-5" dirty="0">
                <a:latin typeface="Arial MT"/>
                <a:cs typeface="Arial MT"/>
              </a:rPr>
              <a:t>have high</a:t>
            </a:r>
            <a:r>
              <a:rPr sz="1200" b="0" spc="-10" dirty="0">
                <a:latin typeface="Arial MT"/>
                <a:cs typeface="Arial MT"/>
              </a:rPr>
              <a:t> </a:t>
            </a:r>
            <a:r>
              <a:rPr sz="1200" b="0" dirty="0">
                <a:latin typeface="Arial MT"/>
                <a:cs typeface="Arial MT"/>
              </a:rPr>
              <a:t>correlation</a:t>
            </a:r>
            <a:r>
              <a:rPr sz="1200" b="0" spc="-5" dirty="0">
                <a:latin typeface="Arial MT"/>
                <a:cs typeface="Arial MT"/>
              </a:rPr>
              <a:t> with</a:t>
            </a:r>
            <a:r>
              <a:rPr sz="1200" b="0" spc="-10" dirty="0">
                <a:latin typeface="Arial MT"/>
                <a:cs typeface="Arial MT"/>
              </a:rPr>
              <a:t> </a:t>
            </a:r>
            <a:r>
              <a:rPr sz="1200" b="0" spc="-5" dirty="0">
                <a:latin typeface="Arial MT"/>
                <a:cs typeface="Arial MT"/>
              </a:rPr>
              <a:t>Sales Price</a:t>
            </a:r>
            <a:r>
              <a:rPr sz="1200" b="0" spc="-10" dirty="0">
                <a:latin typeface="Arial MT"/>
                <a:cs typeface="Arial MT"/>
              </a:rPr>
              <a:t> </a:t>
            </a:r>
            <a:r>
              <a:rPr sz="1200" b="0" spc="-5" dirty="0">
                <a:latin typeface="Arial MT"/>
                <a:cs typeface="Arial MT"/>
              </a:rPr>
              <a:t>and </a:t>
            </a:r>
            <a:r>
              <a:rPr sz="1200" b="0" dirty="0">
                <a:latin typeface="Arial MT"/>
                <a:cs typeface="Arial MT"/>
              </a:rPr>
              <a:t>remove</a:t>
            </a:r>
            <a:r>
              <a:rPr sz="1200" b="0" spc="-5" dirty="0">
                <a:latin typeface="Arial MT"/>
                <a:cs typeface="Arial MT"/>
              </a:rPr>
              <a:t> them.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401" y="1034065"/>
            <a:ext cx="3152800" cy="448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4901" y="1070624"/>
            <a:ext cx="3026410" cy="3219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416559">
              <a:lnSpc>
                <a:spcPct val="100000"/>
              </a:lnSpc>
              <a:spcBef>
                <a:spcPts val="225"/>
              </a:spcBef>
            </a:pPr>
            <a:r>
              <a:rPr sz="1400" b="1" spc="-5" dirty="0">
                <a:latin typeface="Arial"/>
                <a:cs typeface="Arial"/>
              </a:rPr>
              <a:t>Before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Removing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Outliers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1203" y="1643954"/>
            <a:ext cx="3487420" cy="2861310"/>
            <a:chOff x="291203" y="1643954"/>
            <a:chExt cx="3487420" cy="28613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203" y="1643954"/>
              <a:ext cx="3144815" cy="27765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5875" y="1728338"/>
              <a:ext cx="312624" cy="2776379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10537" y="884952"/>
            <a:ext cx="1630000" cy="4021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974037" y="921512"/>
            <a:ext cx="1503045" cy="2755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275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325"/>
              </a:spcBef>
            </a:pPr>
            <a:r>
              <a:rPr sz="1000" b="1" spc="-5" dirty="0">
                <a:latin typeface="Arial"/>
                <a:cs typeface="Arial"/>
              </a:rPr>
              <a:t>Overall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Quality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10562" y="2196490"/>
            <a:ext cx="1630000" cy="4318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974062" y="2247900"/>
            <a:ext cx="1503045" cy="2755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52425">
              <a:lnSpc>
                <a:spcPts val="1045"/>
              </a:lnSpc>
            </a:pPr>
            <a:r>
              <a:rPr sz="1000" b="1" spc="-5" dirty="0">
                <a:latin typeface="Arial"/>
                <a:cs typeface="Arial"/>
              </a:rPr>
              <a:t>Above-Grade</a:t>
            </a:r>
            <a:endParaRPr sz="1000">
              <a:latin typeface="Arial"/>
              <a:cs typeface="Arial"/>
            </a:endParaRPr>
          </a:p>
          <a:p>
            <a:pPr marL="407670">
              <a:lnSpc>
                <a:spcPts val="1125"/>
              </a:lnSpc>
            </a:pPr>
            <a:r>
              <a:rPr sz="1000" b="1" spc="-5" dirty="0">
                <a:latin typeface="Arial"/>
                <a:cs typeface="Arial"/>
              </a:rPr>
              <a:t>Livin</a:t>
            </a:r>
            <a:r>
              <a:rPr sz="1000" b="1" dirty="0">
                <a:latin typeface="Arial"/>
                <a:cs typeface="Arial"/>
              </a:rPr>
              <a:t>g</a:t>
            </a:r>
            <a:r>
              <a:rPr sz="1000" b="1" spc="-4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Area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10562" y="3622590"/>
            <a:ext cx="1630000" cy="43180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974062" y="3674000"/>
            <a:ext cx="1503045" cy="2755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045"/>
              </a:lnSpc>
            </a:pPr>
            <a:r>
              <a:rPr sz="1000" b="1" spc="-5" dirty="0">
                <a:latin typeface="Arial"/>
                <a:cs typeface="Arial"/>
              </a:rPr>
              <a:t>Size</a:t>
            </a:r>
            <a:r>
              <a:rPr sz="1000" b="1" spc="-3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of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garage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in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125"/>
              </a:lnSpc>
            </a:pPr>
            <a:r>
              <a:rPr sz="1000" b="1" spc="-5" dirty="0">
                <a:latin typeface="Arial"/>
                <a:cs typeface="Arial"/>
              </a:rPr>
              <a:t>square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feet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05247" y="4023727"/>
            <a:ext cx="1571573" cy="997599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3905249" y="1227475"/>
            <a:ext cx="1571625" cy="2348230"/>
            <a:chOff x="3905249" y="1227475"/>
            <a:chExt cx="1571625" cy="2348230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05249" y="2621375"/>
              <a:ext cx="1571576" cy="95425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05249" y="1227475"/>
              <a:ext cx="1571574" cy="98958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6350175" y="861715"/>
            <a:ext cx="2373630" cy="2898775"/>
            <a:chOff x="6350175" y="861715"/>
            <a:chExt cx="2373630" cy="2898775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50700" y="1314875"/>
              <a:ext cx="2246098" cy="244518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50175" y="861715"/>
              <a:ext cx="2373100" cy="448600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350700" y="3817275"/>
            <a:ext cx="2246099" cy="118841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413674" y="898275"/>
            <a:ext cx="2246630" cy="3219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225"/>
              </a:spcBef>
            </a:pPr>
            <a:r>
              <a:rPr sz="1400" b="1" spc="-5" dirty="0">
                <a:latin typeface="Arial"/>
                <a:cs typeface="Arial"/>
              </a:rPr>
              <a:t>After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Removing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Outliers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28824" y="1953999"/>
            <a:ext cx="246379" cy="2289175"/>
          </a:xfrm>
          <a:custGeom>
            <a:avLst/>
            <a:gdLst/>
            <a:ahLst/>
            <a:cxnLst/>
            <a:rect l="l" t="t" r="r" b="b"/>
            <a:pathLst>
              <a:path w="246379" h="2289175">
                <a:moveTo>
                  <a:pt x="0" y="0"/>
                </a:moveTo>
                <a:lnTo>
                  <a:pt x="246299" y="1144499"/>
                </a:lnTo>
                <a:lnTo>
                  <a:pt x="0" y="2288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745" y="1722770"/>
            <a:ext cx="54870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/>
              <a:t>Missing</a:t>
            </a:r>
            <a:r>
              <a:rPr sz="6000" spc="-75" dirty="0"/>
              <a:t> </a:t>
            </a:r>
            <a:r>
              <a:rPr sz="6000" spc="-65" dirty="0"/>
              <a:t>Values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330" y="361315"/>
            <a:ext cx="397700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General</a:t>
            </a:r>
            <a:r>
              <a:rPr spc="-30" dirty="0"/>
              <a:t> </a:t>
            </a:r>
            <a:r>
              <a:rPr spc="-5" dirty="0"/>
              <a:t>view</a:t>
            </a:r>
            <a:r>
              <a:rPr spc="-25" dirty="0"/>
              <a:t> </a:t>
            </a:r>
            <a:r>
              <a:rPr spc="-5" dirty="0"/>
              <a:t>of</a:t>
            </a:r>
            <a:r>
              <a:rPr spc="-30" dirty="0"/>
              <a:t> </a:t>
            </a:r>
            <a:r>
              <a:rPr spc="-5" dirty="0"/>
              <a:t>missing</a:t>
            </a:r>
            <a:r>
              <a:rPr spc="-20" dirty="0"/>
              <a:t> </a:t>
            </a:r>
            <a:r>
              <a:rPr spc="-5" dirty="0"/>
              <a:t>values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409401" y="923490"/>
            <a:ext cx="5483238" cy="4008599"/>
            <a:chOff x="409401" y="923490"/>
            <a:chExt cx="5483238" cy="400859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401" y="1338752"/>
              <a:ext cx="5483238" cy="359333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62346" y="923490"/>
              <a:ext cx="4520200" cy="4486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25846" y="960050"/>
            <a:ext cx="4393565" cy="3219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Ratio</a:t>
            </a:r>
            <a:r>
              <a:rPr sz="1400" b="1" spc="-1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of</a:t>
            </a:r>
            <a:r>
              <a:rPr sz="1400" b="1" spc="-1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missing</a:t>
            </a:r>
            <a:r>
              <a:rPr sz="1400" b="1" spc="-1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values</a:t>
            </a:r>
            <a:r>
              <a:rPr sz="1400" b="1" spc="-1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of</a:t>
            </a:r>
            <a:r>
              <a:rPr sz="1400" b="1" spc="-1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77A57"/>
                </a:solidFill>
                <a:latin typeface="Arial"/>
                <a:cs typeface="Arial"/>
              </a:rPr>
              <a:t>each</a:t>
            </a:r>
            <a:r>
              <a:rPr sz="1400" b="1" spc="-15" dirty="0">
                <a:solidFill>
                  <a:srgbClr val="177A57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177A57"/>
                </a:solidFill>
                <a:latin typeface="Arial"/>
                <a:cs typeface="Arial"/>
              </a:rPr>
              <a:t>feature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99750" y="1436150"/>
            <a:ext cx="2077720" cy="286385"/>
          </a:xfrm>
          <a:prstGeom prst="rect">
            <a:avLst/>
          </a:prstGeom>
          <a:solidFill>
            <a:srgbClr val="177A57"/>
          </a:solidFill>
        </p:spPr>
        <p:txBody>
          <a:bodyPr vert="horz" wrap="square" lIns="0" tIns="67945" rIns="0" bIns="0" rtlCol="0">
            <a:spAutoFit/>
          </a:bodyPr>
          <a:lstStyle/>
          <a:p>
            <a:pPr marL="251460">
              <a:lnSpc>
                <a:spcPct val="100000"/>
              </a:lnSpc>
              <a:spcBef>
                <a:spcPts val="53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1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Missing</a:t>
            </a:r>
            <a:r>
              <a:rPr sz="1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41749" y="2135375"/>
            <a:ext cx="1132840" cy="286385"/>
          </a:xfrm>
          <a:prstGeom prst="rect">
            <a:avLst/>
          </a:prstGeom>
          <a:solidFill>
            <a:srgbClr val="177A57"/>
          </a:solidFill>
        </p:spPr>
        <p:txBody>
          <a:bodyPr vert="horz" wrap="square" lIns="0" tIns="67945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535"/>
              </a:spcBef>
            </a:pP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Train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05325" y="2135375"/>
            <a:ext cx="1132840" cy="286385"/>
          </a:xfrm>
          <a:prstGeom prst="rect">
            <a:avLst/>
          </a:prstGeom>
          <a:solidFill>
            <a:srgbClr val="177A57"/>
          </a:solidFill>
        </p:spPr>
        <p:txBody>
          <a:bodyPr vert="horz" wrap="square" lIns="0" tIns="67945" rIns="0" bIns="0" rtlCol="0">
            <a:spAutoFit/>
          </a:bodyPr>
          <a:lstStyle/>
          <a:p>
            <a:pPr marL="196215">
              <a:lnSpc>
                <a:spcPct val="100000"/>
              </a:lnSpc>
              <a:spcBef>
                <a:spcPts val="535"/>
              </a:spcBef>
            </a:pPr>
            <a:r>
              <a:rPr sz="1000" b="1" spc="-25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1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27775" y="3057205"/>
            <a:ext cx="2077720" cy="449580"/>
          </a:xfrm>
          <a:prstGeom prst="rect">
            <a:avLst/>
          </a:prstGeom>
          <a:solidFill>
            <a:srgbClr val="177A57"/>
          </a:solidFill>
        </p:spPr>
        <p:txBody>
          <a:bodyPr vert="horz" wrap="square" lIns="0" tIns="67945" rIns="0" bIns="0" rtlCol="0">
            <a:spAutoFit/>
          </a:bodyPr>
          <a:lstStyle/>
          <a:p>
            <a:pPr marL="582930" marR="289560" indent="-289560">
              <a:lnSpc>
                <a:spcPct val="100000"/>
              </a:lnSpc>
              <a:spcBef>
                <a:spcPts val="53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Number of Features with </a:t>
            </a:r>
            <a:r>
              <a:rPr sz="1000" b="1" spc="-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missing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43812" y="3922974"/>
            <a:ext cx="1132840" cy="287020"/>
          </a:xfrm>
          <a:prstGeom prst="rect">
            <a:avLst/>
          </a:prstGeom>
          <a:solidFill>
            <a:srgbClr val="177A57"/>
          </a:solidFill>
        </p:spPr>
        <p:txBody>
          <a:bodyPr vert="horz" wrap="square" lIns="0" tIns="67945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535"/>
              </a:spcBef>
            </a:pP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Train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03237" y="3922974"/>
            <a:ext cx="1132840" cy="287020"/>
          </a:xfrm>
          <a:prstGeom prst="rect">
            <a:avLst/>
          </a:prstGeom>
          <a:solidFill>
            <a:srgbClr val="177A57"/>
          </a:solidFill>
        </p:spPr>
        <p:txBody>
          <a:bodyPr vert="horz" wrap="square" lIns="0" tIns="67945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535"/>
              </a:spcBef>
            </a:pPr>
            <a:r>
              <a:rPr sz="1000" b="1" spc="-25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1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99750" y="1728399"/>
            <a:ext cx="2077720" cy="275590"/>
          </a:xfrm>
          <a:prstGeom prst="rect">
            <a:avLst/>
          </a:prstGeom>
          <a:solidFill>
            <a:srgbClr val="EEEEEE"/>
          </a:solidFill>
          <a:ln w="12699">
            <a:solidFill>
              <a:srgbClr val="E1E1E1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20"/>
              </a:spcBef>
            </a:pPr>
            <a:r>
              <a:rPr sz="900" b="1" spc="-5" dirty="0">
                <a:latin typeface="Arial"/>
                <a:cs typeface="Arial"/>
              </a:rPr>
              <a:t>13965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41749" y="2427625"/>
            <a:ext cx="1132840" cy="275590"/>
          </a:xfrm>
          <a:prstGeom prst="rect">
            <a:avLst/>
          </a:prstGeom>
          <a:solidFill>
            <a:srgbClr val="EEEEEE"/>
          </a:solidFill>
          <a:ln w="12699">
            <a:solidFill>
              <a:srgbClr val="E1E1E1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20"/>
              </a:spcBef>
            </a:pPr>
            <a:r>
              <a:rPr sz="900" b="1" spc="-5" dirty="0">
                <a:latin typeface="Arial"/>
                <a:cs typeface="Arial"/>
              </a:rPr>
              <a:t>6965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05325" y="2427625"/>
            <a:ext cx="1132840" cy="275590"/>
          </a:xfrm>
          <a:prstGeom prst="rect">
            <a:avLst/>
          </a:prstGeom>
          <a:solidFill>
            <a:srgbClr val="EEEEEE"/>
          </a:solidFill>
          <a:ln w="12699">
            <a:solidFill>
              <a:srgbClr val="E1E1E1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20"/>
              </a:spcBef>
            </a:pPr>
            <a:r>
              <a:rPr sz="900" b="1" spc="-5" dirty="0">
                <a:latin typeface="Arial"/>
                <a:cs typeface="Arial"/>
              </a:rPr>
              <a:t>7000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27775" y="3512887"/>
            <a:ext cx="2077720" cy="275590"/>
          </a:xfrm>
          <a:prstGeom prst="rect">
            <a:avLst/>
          </a:prstGeom>
          <a:solidFill>
            <a:srgbClr val="EEEEEE"/>
          </a:solidFill>
          <a:ln w="12699">
            <a:solidFill>
              <a:srgbClr val="E1E1E1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20"/>
              </a:spcBef>
            </a:pPr>
            <a:r>
              <a:rPr sz="900" b="1" spc="-5" dirty="0">
                <a:latin typeface="Arial"/>
                <a:cs typeface="Arial"/>
              </a:rPr>
              <a:t>34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43812" y="4216150"/>
            <a:ext cx="1132840" cy="275590"/>
          </a:xfrm>
          <a:prstGeom prst="rect">
            <a:avLst/>
          </a:prstGeom>
          <a:solidFill>
            <a:srgbClr val="EEEEEE"/>
          </a:solidFill>
          <a:ln w="12699">
            <a:solidFill>
              <a:srgbClr val="E1E1E1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20"/>
              </a:spcBef>
            </a:pPr>
            <a:r>
              <a:rPr sz="900" b="1" spc="-5" dirty="0">
                <a:latin typeface="Arial"/>
                <a:cs typeface="Arial"/>
              </a:rPr>
              <a:t>19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03237" y="4216150"/>
            <a:ext cx="1132840" cy="275590"/>
          </a:xfrm>
          <a:prstGeom prst="rect">
            <a:avLst/>
          </a:prstGeom>
          <a:solidFill>
            <a:srgbClr val="EEEEEE"/>
          </a:solidFill>
          <a:ln w="12699">
            <a:solidFill>
              <a:srgbClr val="E1E1E1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20"/>
              </a:spcBef>
            </a:pPr>
            <a:r>
              <a:rPr sz="900" b="1" spc="-5" dirty="0">
                <a:latin typeface="Arial"/>
                <a:cs typeface="Arial"/>
              </a:rPr>
              <a:t>33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324362" y="3793687"/>
            <a:ext cx="193040" cy="448945"/>
            <a:chOff x="7324362" y="3793687"/>
            <a:chExt cx="193040" cy="448945"/>
          </a:xfrm>
        </p:grpSpPr>
        <p:sp>
          <p:nvSpPr>
            <p:cNvPr id="20" name="object 20"/>
            <p:cNvSpPr/>
            <p:nvPr/>
          </p:nvSpPr>
          <p:spPr>
            <a:xfrm>
              <a:off x="7329124" y="3798449"/>
              <a:ext cx="183515" cy="439420"/>
            </a:xfrm>
            <a:custGeom>
              <a:avLst/>
              <a:gdLst/>
              <a:ahLst/>
              <a:cxnLst/>
              <a:rect l="l" t="t" r="r" b="b"/>
              <a:pathLst>
                <a:path w="183515" h="439420">
                  <a:moveTo>
                    <a:pt x="45749" y="438899"/>
                  </a:moveTo>
                  <a:lnTo>
                    <a:pt x="0" y="393149"/>
                  </a:lnTo>
                  <a:lnTo>
                    <a:pt x="45749" y="347399"/>
                  </a:lnTo>
                  <a:lnTo>
                    <a:pt x="45749" y="370274"/>
                  </a:lnTo>
                  <a:lnTo>
                    <a:pt x="137249" y="370274"/>
                  </a:lnTo>
                  <a:lnTo>
                    <a:pt x="137249" y="0"/>
                  </a:lnTo>
                  <a:lnTo>
                    <a:pt x="182999" y="0"/>
                  </a:lnTo>
                  <a:lnTo>
                    <a:pt x="182999" y="416024"/>
                  </a:lnTo>
                  <a:lnTo>
                    <a:pt x="45749" y="416024"/>
                  </a:lnTo>
                  <a:lnTo>
                    <a:pt x="45749" y="43889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29124" y="3798449"/>
              <a:ext cx="183515" cy="439420"/>
            </a:xfrm>
            <a:custGeom>
              <a:avLst/>
              <a:gdLst/>
              <a:ahLst/>
              <a:cxnLst/>
              <a:rect l="l" t="t" r="r" b="b"/>
              <a:pathLst>
                <a:path w="183515" h="439420">
                  <a:moveTo>
                    <a:pt x="137249" y="0"/>
                  </a:moveTo>
                  <a:lnTo>
                    <a:pt x="137249" y="370274"/>
                  </a:lnTo>
                  <a:lnTo>
                    <a:pt x="45749" y="370274"/>
                  </a:lnTo>
                  <a:lnTo>
                    <a:pt x="45749" y="347399"/>
                  </a:lnTo>
                  <a:lnTo>
                    <a:pt x="0" y="393149"/>
                  </a:lnTo>
                  <a:lnTo>
                    <a:pt x="45749" y="438899"/>
                  </a:lnTo>
                  <a:lnTo>
                    <a:pt x="45749" y="416024"/>
                  </a:lnTo>
                  <a:lnTo>
                    <a:pt x="182999" y="416024"/>
                  </a:lnTo>
                  <a:lnTo>
                    <a:pt x="182999" y="0"/>
                  </a:lnTo>
                  <a:lnTo>
                    <a:pt x="137249" y="0"/>
                  </a:lnTo>
                  <a:close/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7561425" y="3793687"/>
            <a:ext cx="193040" cy="452120"/>
            <a:chOff x="7561425" y="3793687"/>
            <a:chExt cx="193040" cy="452120"/>
          </a:xfrm>
        </p:grpSpPr>
        <p:sp>
          <p:nvSpPr>
            <p:cNvPr id="23" name="object 23"/>
            <p:cNvSpPr/>
            <p:nvPr/>
          </p:nvSpPr>
          <p:spPr>
            <a:xfrm>
              <a:off x="7566187" y="3798449"/>
              <a:ext cx="183515" cy="442595"/>
            </a:xfrm>
            <a:custGeom>
              <a:avLst/>
              <a:gdLst/>
              <a:ahLst/>
              <a:cxnLst/>
              <a:rect l="l" t="t" r="r" b="b"/>
              <a:pathLst>
                <a:path w="183515" h="442595">
                  <a:moveTo>
                    <a:pt x="137249" y="442199"/>
                  </a:moveTo>
                  <a:lnTo>
                    <a:pt x="137249" y="419324"/>
                  </a:lnTo>
                  <a:lnTo>
                    <a:pt x="0" y="419324"/>
                  </a:lnTo>
                  <a:lnTo>
                    <a:pt x="0" y="0"/>
                  </a:lnTo>
                  <a:lnTo>
                    <a:pt x="45749" y="0"/>
                  </a:lnTo>
                  <a:lnTo>
                    <a:pt x="45749" y="373574"/>
                  </a:lnTo>
                  <a:lnTo>
                    <a:pt x="137249" y="373574"/>
                  </a:lnTo>
                  <a:lnTo>
                    <a:pt x="137249" y="350699"/>
                  </a:lnTo>
                  <a:lnTo>
                    <a:pt x="182999" y="396449"/>
                  </a:lnTo>
                  <a:lnTo>
                    <a:pt x="137249" y="44219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66187" y="3798449"/>
              <a:ext cx="183515" cy="442595"/>
            </a:xfrm>
            <a:custGeom>
              <a:avLst/>
              <a:gdLst/>
              <a:ahLst/>
              <a:cxnLst/>
              <a:rect l="l" t="t" r="r" b="b"/>
              <a:pathLst>
                <a:path w="183515" h="442595">
                  <a:moveTo>
                    <a:pt x="45749" y="0"/>
                  </a:moveTo>
                  <a:lnTo>
                    <a:pt x="45749" y="373574"/>
                  </a:lnTo>
                  <a:lnTo>
                    <a:pt x="137249" y="373574"/>
                  </a:lnTo>
                  <a:lnTo>
                    <a:pt x="137249" y="350699"/>
                  </a:lnTo>
                  <a:lnTo>
                    <a:pt x="182999" y="396449"/>
                  </a:lnTo>
                  <a:lnTo>
                    <a:pt x="137249" y="442199"/>
                  </a:lnTo>
                  <a:lnTo>
                    <a:pt x="137249" y="419324"/>
                  </a:lnTo>
                  <a:lnTo>
                    <a:pt x="0" y="419324"/>
                  </a:lnTo>
                  <a:lnTo>
                    <a:pt x="0" y="0"/>
                  </a:lnTo>
                  <a:lnTo>
                    <a:pt x="45749" y="0"/>
                  </a:lnTo>
                  <a:close/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7326412" y="1998737"/>
            <a:ext cx="193040" cy="448945"/>
            <a:chOff x="7326412" y="1998737"/>
            <a:chExt cx="193040" cy="448945"/>
          </a:xfrm>
        </p:grpSpPr>
        <p:sp>
          <p:nvSpPr>
            <p:cNvPr id="26" name="object 26"/>
            <p:cNvSpPr/>
            <p:nvPr/>
          </p:nvSpPr>
          <p:spPr>
            <a:xfrm>
              <a:off x="7331174" y="2003499"/>
              <a:ext cx="183515" cy="439420"/>
            </a:xfrm>
            <a:custGeom>
              <a:avLst/>
              <a:gdLst/>
              <a:ahLst/>
              <a:cxnLst/>
              <a:rect l="l" t="t" r="r" b="b"/>
              <a:pathLst>
                <a:path w="183515" h="439419">
                  <a:moveTo>
                    <a:pt x="45749" y="438899"/>
                  </a:moveTo>
                  <a:lnTo>
                    <a:pt x="0" y="393149"/>
                  </a:lnTo>
                  <a:lnTo>
                    <a:pt x="45749" y="347399"/>
                  </a:lnTo>
                  <a:lnTo>
                    <a:pt x="45749" y="370274"/>
                  </a:lnTo>
                  <a:lnTo>
                    <a:pt x="137249" y="370274"/>
                  </a:lnTo>
                  <a:lnTo>
                    <a:pt x="137249" y="0"/>
                  </a:lnTo>
                  <a:lnTo>
                    <a:pt x="182999" y="0"/>
                  </a:lnTo>
                  <a:lnTo>
                    <a:pt x="182999" y="416024"/>
                  </a:lnTo>
                  <a:lnTo>
                    <a:pt x="45749" y="416024"/>
                  </a:lnTo>
                  <a:lnTo>
                    <a:pt x="45749" y="43889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31174" y="2003499"/>
              <a:ext cx="183515" cy="439420"/>
            </a:xfrm>
            <a:custGeom>
              <a:avLst/>
              <a:gdLst/>
              <a:ahLst/>
              <a:cxnLst/>
              <a:rect l="l" t="t" r="r" b="b"/>
              <a:pathLst>
                <a:path w="183515" h="439419">
                  <a:moveTo>
                    <a:pt x="137249" y="0"/>
                  </a:moveTo>
                  <a:lnTo>
                    <a:pt x="137249" y="370274"/>
                  </a:lnTo>
                  <a:lnTo>
                    <a:pt x="45749" y="370274"/>
                  </a:lnTo>
                  <a:lnTo>
                    <a:pt x="45749" y="347399"/>
                  </a:lnTo>
                  <a:lnTo>
                    <a:pt x="0" y="393149"/>
                  </a:lnTo>
                  <a:lnTo>
                    <a:pt x="45749" y="438899"/>
                  </a:lnTo>
                  <a:lnTo>
                    <a:pt x="45749" y="416024"/>
                  </a:lnTo>
                  <a:lnTo>
                    <a:pt x="182999" y="416024"/>
                  </a:lnTo>
                  <a:lnTo>
                    <a:pt x="182999" y="0"/>
                  </a:lnTo>
                  <a:lnTo>
                    <a:pt x="137249" y="0"/>
                  </a:lnTo>
                  <a:close/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7563474" y="1998737"/>
            <a:ext cx="193040" cy="452120"/>
            <a:chOff x="7563474" y="1998737"/>
            <a:chExt cx="193040" cy="452120"/>
          </a:xfrm>
        </p:grpSpPr>
        <p:sp>
          <p:nvSpPr>
            <p:cNvPr id="29" name="object 29"/>
            <p:cNvSpPr/>
            <p:nvPr/>
          </p:nvSpPr>
          <p:spPr>
            <a:xfrm>
              <a:off x="7568237" y="2003499"/>
              <a:ext cx="183515" cy="442595"/>
            </a:xfrm>
            <a:custGeom>
              <a:avLst/>
              <a:gdLst/>
              <a:ahLst/>
              <a:cxnLst/>
              <a:rect l="l" t="t" r="r" b="b"/>
              <a:pathLst>
                <a:path w="183515" h="442594">
                  <a:moveTo>
                    <a:pt x="137249" y="442199"/>
                  </a:moveTo>
                  <a:lnTo>
                    <a:pt x="137249" y="419324"/>
                  </a:lnTo>
                  <a:lnTo>
                    <a:pt x="0" y="419324"/>
                  </a:lnTo>
                  <a:lnTo>
                    <a:pt x="0" y="0"/>
                  </a:lnTo>
                  <a:lnTo>
                    <a:pt x="45749" y="0"/>
                  </a:lnTo>
                  <a:lnTo>
                    <a:pt x="45749" y="373574"/>
                  </a:lnTo>
                  <a:lnTo>
                    <a:pt x="137249" y="373574"/>
                  </a:lnTo>
                  <a:lnTo>
                    <a:pt x="137249" y="350699"/>
                  </a:lnTo>
                  <a:lnTo>
                    <a:pt x="182999" y="396449"/>
                  </a:lnTo>
                  <a:lnTo>
                    <a:pt x="137249" y="44219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568237" y="2003499"/>
              <a:ext cx="183515" cy="442595"/>
            </a:xfrm>
            <a:custGeom>
              <a:avLst/>
              <a:gdLst/>
              <a:ahLst/>
              <a:cxnLst/>
              <a:rect l="l" t="t" r="r" b="b"/>
              <a:pathLst>
                <a:path w="183515" h="442594">
                  <a:moveTo>
                    <a:pt x="45749" y="0"/>
                  </a:moveTo>
                  <a:lnTo>
                    <a:pt x="45749" y="373574"/>
                  </a:lnTo>
                  <a:lnTo>
                    <a:pt x="137249" y="373574"/>
                  </a:lnTo>
                  <a:lnTo>
                    <a:pt x="137249" y="350699"/>
                  </a:lnTo>
                  <a:lnTo>
                    <a:pt x="182999" y="396449"/>
                  </a:lnTo>
                  <a:lnTo>
                    <a:pt x="137249" y="442199"/>
                  </a:lnTo>
                  <a:lnTo>
                    <a:pt x="137249" y="419324"/>
                  </a:lnTo>
                  <a:lnTo>
                    <a:pt x="0" y="419324"/>
                  </a:lnTo>
                  <a:lnTo>
                    <a:pt x="0" y="0"/>
                  </a:lnTo>
                  <a:lnTo>
                    <a:pt x="45749" y="0"/>
                  </a:lnTo>
                  <a:close/>
                </a:path>
              </a:pathLst>
            </a:custGeom>
            <a:ln w="9524">
              <a:solidFill>
                <a:srgbClr val="177A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ustom 1">
      <a:majorFont>
        <a:latin typeface="Corbel"/>
        <a:ea typeface=""/>
        <a:cs typeface=""/>
      </a:majorFont>
      <a:minorFont>
        <a:latin typeface="Copperplate Gothic Bold"/>
        <a:ea typeface=""/>
        <a:cs typeface="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188</TotalTime>
  <Words>975</Words>
  <Application>Microsoft Office PowerPoint</Application>
  <PresentationFormat>On-screen Show (16:9)</PresentationFormat>
  <Paragraphs>261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-apple-system</vt:lpstr>
      <vt:lpstr>Arial</vt:lpstr>
      <vt:lpstr>Arial MT</vt:lpstr>
      <vt:lpstr>Calibri</vt:lpstr>
      <vt:lpstr>Copperplate Gothic Bold</vt:lpstr>
      <vt:lpstr>Corbel</vt:lpstr>
      <vt:lpstr>Times New Roman</vt:lpstr>
      <vt:lpstr>Parallax</vt:lpstr>
      <vt:lpstr>Kaggle Competition: Predicting Housing Sales  Price</vt:lpstr>
      <vt:lpstr>Data Exploration</vt:lpstr>
      <vt:lpstr>The Purpose is to Predict Housing Price with Least Error (RMSE) We trained 5 models, which are proven to be effective, to predict prices based on houses information</vt:lpstr>
      <vt:lpstr>A glance of dataset Explorating dataset is the foundation of the following pre-processing and modeling</vt:lpstr>
      <vt:lpstr>PowerPoint Presentation</vt:lpstr>
      <vt:lpstr>Transform the Target Feature by Taking the Log for Normalization A violation of normality assumption of linear regression manifests in the target feature that it’s notable right skew.</vt:lpstr>
      <vt:lpstr>Removing Outliers of Important - Highly Correlated - Features Filter out outliers in important features that have high correlation with Sales Price and remove them.</vt:lpstr>
      <vt:lpstr>Missing Values</vt:lpstr>
      <vt:lpstr>General view of missing values</vt:lpstr>
      <vt:lpstr>Missing value imputation of train dataset</vt:lpstr>
      <vt:lpstr>Missing value imputation of test dataset</vt:lpstr>
      <vt:lpstr>Feature Engineering</vt:lpstr>
      <vt:lpstr>Dealing with different types of data Grouping data into different categories can help to sort through it and organize it effectively</vt:lpstr>
      <vt:lpstr>Dummifying Data</vt:lpstr>
      <vt:lpstr>Dummifying Data</vt:lpstr>
      <vt:lpstr>Dealing with Skewness</vt:lpstr>
      <vt:lpstr>PowerPoint Presentation</vt:lpstr>
      <vt:lpstr>Model Fitting</vt:lpstr>
      <vt:lpstr>Feature Selection via Lasso Regression Analyze the lasso regression plot to decide which features need to be dropped</vt:lpstr>
      <vt:lpstr>Parameter Optimization of Lasso Regression Comparison of feature selection</vt:lpstr>
      <vt:lpstr>Parameter Optimization of Ridge Regression Comparison after feature selection</vt:lpstr>
      <vt:lpstr>Price Prediction by Elastic Net Regression</vt:lpstr>
      <vt:lpstr>Gradient Boosting Feature Importance via Gradient Boosting</vt:lpstr>
      <vt:lpstr>Stack Regressor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 Competition: Predicting Housing Sales  Price in Ames, Iowa</dc:title>
  <cp:lastModifiedBy>Ankit Gupta</cp:lastModifiedBy>
  <cp:revision>14</cp:revision>
  <dcterms:created xsi:type="dcterms:W3CDTF">2023-05-25T10:01:02Z</dcterms:created>
  <dcterms:modified xsi:type="dcterms:W3CDTF">2023-05-26T10:08:11Z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